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99" r:id="rId2"/>
    <p:sldId id="260" r:id="rId3"/>
    <p:sldId id="258" r:id="rId4"/>
    <p:sldId id="262" r:id="rId5"/>
    <p:sldId id="261" r:id="rId6"/>
    <p:sldId id="263" r:id="rId7"/>
    <p:sldId id="265" r:id="rId8"/>
    <p:sldId id="266" r:id="rId9"/>
    <p:sldId id="267" r:id="rId10"/>
    <p:sldId id="270" r:id="rId11"/>
    <p:sldId id="271" r:id="rId12"/>
    <p:sldId id="272" r:id="rId13"/>
    <p:sldId id="273" r:id="rId14"/>
    <p:sldId id="274" r:id="rId15"/>
    <p:sldId id="275" r:id="rId16"/>
    <p:sldId id="277" r:id="rId17"/>
    <p:sldId id="278" r:id="rId18"/>
    <p:sldId id="279" r:id="rId19"/>
    <p:sldId id="280" r:id="rId20"/>
    <p:sldId id="281" r:id="rId21"/>
    <p:sldId id="282" r:id="rId22"/>
    <p:sldId id="283" r:id="rId23"/>
    <p:sldId id="285" r:id="rId24"/>
    <p:sldId id="287" r:id="rId25"/>
    <p:sldId id="286" r:id="rId26"/>
    <p:sldId id="288" r:id="rId27"/>
    <p:sldId id="289" r:id="rId28"/>
    <p:sldId id="290" r:id="rId29"/>
    <p:sldId id="291" r:id="rId30"/>
    <p:sldId id="292" r:id="rId31"/>
    <p:sldId id="293" r:id="rId32"/>
    <p:sldId id="294" r:id="rId33"/>
    <p:sldId id="295" r:id="rId34"/>
    <p:sldId id="296" r:id="rId35"/>
    <p:sldId id="297" r:id="rId3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32" autoAdjust="0"/>
    <p:restoredTop sz="61380" autoAdjust="0"/>
  </p:normalViewPr>
  <p:slideViewPr>
    <p:cSldViewPr snapToGrid="0">
      <p:cViewPr varScale="1">
        <p:scale>
          <a:sx n="64" d="100"/>
          <a:sy n="64" d="100"/>
        </p:scale>
        <p:origin x="2904" y="6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82C31-58D7-4A39-828F-7A84BDEE2376}" type="datetimeFigureOut">
              <a:rPr lang="ko-KR" altLang="en-US" smtClean="0"/>
              <a:t>2021-03-23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C5AF0-C851-48D4-B45E-A13E7659E777}" type="slidenum">
              <a:rPr lang="ko-KR" altLang="en-US" smtClean="0"/>
              <a:t>‹#›</a:t>
            </a:fld>
            <a:endParaRPr lang="ko-KR" altLang="en-US"/>
          </a:p>
        </p:txBody>
      </p:sp>
    </p:spTree>
    <p:extLst>
      <p:ext uri="{BB962C8B-B14F-4D97-AF65-F5344CB8AC3E}">
        <p14:creationId xmlns:p14="http://schemas.microsoft.com/office/powerpoint/2010/main" val="74961018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o.wikipedia.org/wiki/%EB%AF%B8%EA%B5%AD_%EA%B5%AD%EB%A6%BD%ED%91%9C%EC%A4%80%EA%B8%B0%EC%88%A0%EC%97%B0%EA%B5%AC%EC%86%8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컴퓨터가 이미지의 내용을</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명확히 분류하는 작업을 이미지 인식</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(image</a:t>
            </a:r>
            <a:r>
              <a:rPr lang="en-US" altLang="ko-KR" sz="1200" baseline="0" dirty="0">
                <a:solidFill>
                  <a:schemeClr val="tx1">
                    <a:lumMod val="50000"/>
                    <a:lumOff val="50000"/>
                  </a:schemeClr>
                </a:solidFill>
                <a:latin typeface="나눔스퀘어" panose="020B0600000101010101" pitchFamily="50" charset="-127"/>
                <a:ea typeface="나눔스퀘어" panose="020B0600000101010101" pitchFamily="50" charset="-127"/>
              </a:rPr>
              <a:t> recognition)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이라고 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a:t>
            </a:fld>
            <a:endParaRPr lang="ko-KR" altLang="en-US"/>
          </a:p>
        </p:txBody>
      </p:sp>
    </p:spTree>
    <p:extLst>
      <p:ext uri="{BB962C8B-B14F-4D97-AF65-F5344CB8AC3E}">
        <p14:creationId xmlns:p14="http://schemas.microsoft.com/office/powerpoint/2010/main" val="3441112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 </a:t>
            </a:r>
            <a:r>
              <a:rPr lang="ko-KR" altLang="en-US" dirty="0" err="1"/>
              <a:t>행열</a:t>
            </a:r>
            <a:r>
              <a:rPr lang="ko-KR" altLang="en-US" dirty="0"/>
              <a:t> 연산과 시각화를 도와줄 </a:t>
            </a:r>
            <a:r>
              <a:rPr lang="ko-KR" altLang="en-US" dirty="0" err="1"/>
              <a:t>파이썬</a:t>
            </a:r>
            <a:r>
              <a:rPr lang="ko-KR" altLang="en-US" dirty="0"/>
              <a:t> 확장 라이브러리들을 불러왔습니다</a:t>
            </a:r>
            <a:r>
              <a:rPr lang="en-US" altLang="ko-KR" dirty="0"/>
              <a:t>.</a:t>
            </a:r>
            <a:br>
              <a:rPr lang="en-US" altLang="ko-KR" dirty="0"/>
            </a:br>
            <a:endParaRPr lang="en-US" altLang="ko-KR" dirty="0"/>
          </a:p>
          <a:p>
            <a:r>
              <a:rPr lang="ko-KR" altLang="en-US" dirty="0"/>
              <a:t>첫 번째 행에서는 첫 번째 레코드인 </a:t>
            </a:r>
            <a:r>
              <a:rPr lang="en-US" altLang="ko-KR" dirty="0" err="1"/>
              <a:t>data_list</a:t>
            </a:r>
            <a:r>
              <a:rPr lang="en-US" altLang="ko-KR" dirty="0"/>
              <a:t>[0]</a:t>
            </a:r>
            <a:r>
              <a:rPr lang="ko-KR" altLang="en-US" dirty="0"/>
              <a:t>을 불러와서 이름을 쉼표로 구분해서 분리합니다</a:t>
            </a:r>
            <a:r>
              <a:rPr lang="en-US" altLang="ko-KR" dirty="0"/>
              <a:t>.</a:t>
            </a:r>
          </a:p>
          <a:p>
            <a:r>
              <a:rPr lang="en-US" altLang="ko-KR" dirty="0"/>
              <a:t>split()</a:t>
            </a:r>
            <a:r>
              <a:rPr lang="ko-KR" altLang="en-US" dirty="0"/>
              <a:t>함수는 구분자로 사용할 기호를 매개변수로 가집니다</a:t>
            </a:r>
            <a:endParaRPr lang="en-US" altLang="ko-KR" dirty="0"/>
          </a:p>
          <a:p>
            <a:r>
              <a:rPr lang="ko-KR" altLang="en-US" dirty="0"/>
              <a:t>여기서는 쉼표</a:t>
            </a:r>
            <a:r>
              <a:rPr lang="en-US" altLang="ko-KR" dirty="0"/>
              <a:t>(,)</a:t>
            </a:r>
            <a:r>
              <a:rPr lang="ko-KR" altLang="en-US" dirty="0"/>
              <a:t>입니다</a:t>
            </a:r>
            <a:r>
              <a:rPr lang="en-US" altLang="ko-KR" dirty="0"/>
              <a:t>.</a:t>
            </a:r>
          </a:p>
          <a:p>
            <a:r>
              <a:rPr lang="ko-KR" altLang="en-US" dirty="0"/>
              <a:t>이 결과가 </a:t>
            </a:r>
            <a:r>
              <a:rPr lang="en-US" altLang="ko-KR" dirty="0" err="1"/>
              <a:t>all_values</a:t>
            </a:r>
            <a:r>
              <a:rPr lang="en-US" altLang="ko-KR" dirty="0"/>
              <a:t> </a:t>
            </a:r>
            <a:r>
              <a:rPr lang="ko-KR" altLang="en-US" dirty="0"/>
              <a:t>라는 변수에 저장됩니다</a:t>
            </a:r>
            <a:r>
              <a:rPr lang="en-US" altLang="ko-KR" dirty="0"/>
              <a:t>.</a:t>
            </a:r>
          </a:p>
          <a:p>
            <a:r>
              <a:rPr lang="ko-KR" altLang="en-US" dirty="0"/>
              <a:t>다음 행은 </a:t>
            </a:r>
            <a:r>
              <a:rPr lang="en-US" altLang="ko-KR" dirty="0" err="1"/>
              <a:t>all_values</a:t>
            </a:r>
            <a:r>
              <a:rPr lang="en-US" altLang="ko-KR" dirty="0"/>
              <a:t>[1:]</a:t>
            </a:r>
            <a:r>
              <a:rPr lang="ko-KR" altLang="en-US" dirty="0"/>
              <a:t>을 이용해서 이 리스트 원소 중 첫 번째 원소를 제외한 이후 나머지 모든 원소를 취합니다</a:t>
            </a:r>
            <a:r>
              <a:rPr lang="en-US" altLang="ko-KR" dirty="0"/>
              <a:t>.</a:t>
            </a:r>
            <a:r>
              <a:rPr lang="ko-KR" altLang="en-US" dirty="0"/>
              <a:t> </a:t>
            </a:r>
            <a:endParaRPr lang="en-US" altLang="ko-KR" dirty="0"/>
          </a:p>
          <a:p>
            <a:r>
              <a:rPr lang="ko-KR" altLang="en-US" dirty="0"/>
              <a:t>이 방법으로 레이블을 제외한 나머지 </a:t>
            </a:r>
            <a:r>
              <a:rPr lang="en-US" altLang="ko-KR" dirty="0"/>
              <a:t>784</a:t>
            </a:r>
            <a:r>
              <a:rPr lang="ko-KR" altLang="en-US" dirty="0"/>
              <a:t>개의 값만 취할 수 있습니다</a:t>
            </a:r>
            <a:r>
              <a:rPr lang="en-US" altLang="ko-KR" dirty="0"/>
              <a:t>..</a:t>
            </a:r>
          </a:p>
          <a:p>
            <a:r>
              <a:rPr lang="en-US" altLang="ko-KR" dirty="0" err="1"/>
              <a:t>numpy.asfarray</a:t>
            </a:r>
            <a:r>
              <a:rPr lang="en-US" altLang="ko-KR" dirty="0"/>
              <a:t>()</a:t>
            </a:r>
            <a:r>
              <a:rPr lang="ko-KR" altLang="en-US" dirty="0"/>
              <a:t>는 문자열을 실수로 변환한 다음에 그 숫자로 구성된 배열을 생성합니다</a:t>
            </a:r>
            <a:r>
              <a:rPr lang="en-US" altLang="ko-KR" dirty="0"/>
              <a:t>.</a:t>
            </a:r>
          </a:p>
          <a:p>
            <a:r>
              <a:rPr lang="ko-KR" altLang="en-US" dirty="0"/>
              <a:t>마지막 부분인 </a:t>
            </a:r>
            <a:r>
              <a:rPr lang="en-US" altLang="ko-KR" dirty="0" err="1"/>
              <a:t>reshap</a:t>
            </a:r>
            <a:r>
              <a:rPr lang="en-US" altLang="ko-KR" dirty="0"/>
              <a:t>((28,28))</a:t>
            </a:r>
            <a:r>
              <a:rPr lang="ko-KR" altLang="en-US" dirty="0"/>
              <a:t>은 </a:t>
            </a:r>
            <a:r>
              <a:rPr lang="en-US" altLang="ko-KR" dirty="0"/>
              <a:t>784</a:t>
            </a:r>
            <a:r>
              <a:rPr lang="ko-KR" altLang="en-US" dirty="0"/>
              <a:t>개의 숫자를 </a:t>
            </a:r>
            <a:r>
              <a:rPr lang="en-US" altLang="ko-KR" dirty="0"/>
              <a:t>28x28 </a:t>
            </a:r>
            <a:r>
              <a:rPr lang="ko-KR" altLang="en-US" dirty="0"/>
              <a:t>형태의 </a:t>
            </a:r>
            <a:r>
              <a:rPr lang="ko-KR" altLang="en-US" dirty="0" err="1"/>
              <a:t>정방행렬로</a:t>
            </a:r>
            <a:r>
              <a:rPr lang="ko-KR" altLang="en-US" dirty="0"/>
              <a:t> 만들어 줍니다</a:t>
            </a:r>
            <a:r>
              <a:rPr lang="en-US" altLang="ko-KR" dirty="0"/>
              <a:t>. </a:t>
            </a:r>
          </a:p>
          <a:p>
            <a:r>
              <a:rPr lang="ko-KR" altLang="en-US" dirty="0"/>
              <a:t>이 행렬을 </a:t>
            </a:r>
            <a:r>
              <a:rPr lang="en-US" altLang="ko-KR" dirty="0" err="1"/>
              <a:t>image_array</a:t>
            </a:r>
            <a:r>
              <a:rPr lang="ko-KR" altLang="en-US" dirty="0"/>
              <a:t>라는 이름의 변수에 할당합니다</a:t>
            </a:r>
            <a:r>
              <a:rPr lang="en-US" altLang="ko-KR" dirty="0"/>
              <a:t>.</a:t>
            </a:r>
          </a:p>
          <a:p>
            <a:endParaRPr lang="en-US" altLang="ko-KR" dirty="0"/>
          </a:p>
          <a:p>
            <a:r>
              <a:rPr lang="ko-KR" altLang="en-US" dirty="0"/>
              <a:t>세 번째 행에서는 </a:t>
            </a:r>
            <a:r>
              <a:rPr lang="en-US" altLang="ko-KR" dirty="0" err="1"/>
              <a:t>imshow</a:t>
            </a:r>
            <a:r>
              <a:rPr lang="en-US" altLang="ko-KR" dirty="0"/>
              <a:t>()</a:t>
            </a:r>
            <a:r>
              <a:rPr lang="ko-KR" altLang="en-US" dirty="0"/>
              <a:t>함수를 이용해 방금 만든 </a:t>
            </a:r>
            <a:r>
              <a:rPr lang="en-US" altLang="ko-KR" dirty="0" err="1"/>
              <a:t>image_array</a:t>
            </a:r>
            <a:r>
              <a:rPr lang="ko-KR" altLang="en-US" dirty="0"/>
              <a:t>를 시각화 합니다</a:t>
            </a:r>
            <a:r>
              <a:rPr lang="en-US" altLang="ko-KR" dirty="0"/>
              <a:t>. </a:t>
            </a:r>
          </a:p>
          <a:p>
            <a:r>
              <a:rPr lang="ko-KR" altLang="en-US" dirty="0"/>
              <a:t>글자를 보다 잘 보이게 하기 위해 </a:t>
            </a:r>
            <a:r>
              <a:rPr lang="en-US" altLang="ko-KR" dirty="0" err="1"/>
              <a:t>cmap</a:t>
            </a:r>
            <a:r>
              <a:rPr lang="en-US" altLang="ko-KR" dirty="0"/>
              <a:t>=‘Greys’</a:t>
            </a:r>
            <a:r>
              <a:rPr lang="ko-KR" altLang="en-US" dirty="0"/>
              <a:t>를 지정해 </a:t>
            </a:r>
            <a:r>
              <a:rPr lang="ko-KR" altLang="en-US" dirty="0" err="1"/>
              <a:t>회색톤의</a:t>
            </a:r>
            <a:r>
              <a:rPr lang="ko-KR" altLang="en-US" dirty="0"/>
              <a:t> 팔레트를 사용했습니다</a:t>
            </a:r>
            <a:r>
              <a:rPr lang="en-US" altLang="ko-KR" dirty="0"/>
              <a:t>.</a:t>
            </a:r>
          </a:p>
          <a:p>
            <a:endParaRPr lang="en-US" altLang="ko-KR" dirty="0"/>
          </a:p>
          <a:p>
            <a:r>
              <a:rPr lang="ko-KR" altLang="en-US" dirty="0"/>
              <a:t>오른 쪽은 두번째 원소인 </a:t>
            </a:r>
            <a:r>
              <a:rPr lang="en-US" altLang="ko-KR" dirty="0" err="1"/>
              <a:t>all_values</a:t>
            </a:r>
            <a:r>
              <a:rPr lang="en-US" altLang="ko-KR" dirty="0"/>
              <a:t>[1]</a:t>
            </a:r>
            <a:r>
              <a:rPr lang="ko-KR" altLang="en-US" dirty="0"/>
              <a:t>를 </a:t>
            </a:r>
            <a:r>
              <a:rPr lang="ko-KR" altLang="en-US" baseline="0" dirty="0"/>
              <a:t> </a:t>
            </a:r>
            <a:r>
              <a:rPr lang="en-US" altLang="ko-KR" baseline="0" dirty="0"/>
              <a:t>reds </a:t>
            </a:r>
            <a:r>
              <a:rPr lang="ko-KR" altLang="en-US" baseline="0" dirty="0"/>
              <a:t>색상으로 출력한 코드 입니다</a:t>
            </a:r>
            <a:r>
              <a:rPr lang="en-US" altLang="ko-KR" baseline="0" dirty="0"/>
              <a:t>.</a:t>
            </a:r>
            <a:endParaRPr lang="en-US" altLang="ko-KR"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11</a:t>
            </a:fld>
            <a:endParaRPr lang="ko-KR" altLang="en-US"/>
          </a:p>
        </p:txBody>
      </p:sp>
    </p:spTree>
    <p:extLst>
      <p:ext uri="{BB962C8B-B14F-4D97-AF65-F5344CB8AC3E}">
        <p14:creationId xmlns:p14="http://schemas.microsoft.com/office/powerpoint/2010/main" val="2257040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입력 값이 </a:t>
            </a:r>
            <a:r>
              <a:rPr lang="en-US" altLang="ko-KR" dirty="0"/>
              <a:t>0</a:t>
            </a:r>
            <a:r>
              <a:rPr lang="ko-KR" altLang="en-US" dirty="0"/>
              <a:t>이 되면 가중치 업데이트를 없애 버리므로 범위의 하한선은 </a:t>
            </a:r>
            <a:r>
              <a:rPr lang="en-US" altLang="ko-KR" dirty="0"/>
              <a:t>0.01</a:t>
            </a:r>
            <a:r>
              <a:rPr lang="ko-KR" altLang="en-US" dirty="0"/>
              <a:t>로 선택했습니다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입력 값이 </a:t>
            </a:r>
            <a:r>
              <a:rPr lang="en-US" altLang="ko-KR" dirty="0"/>
              <a:t>1.0</a:t>
            </a:r>
            <a:r>
              <a:rPr lang="ko-KR" altLang="en-US" dirty="0"/>
              <a:t>인 것은 별 문제가 되지 않기 때문에 범위의 상한선은 </a:t>
            </a:r>
            <a:r>
              <a:rPr lang="en-US" altLang="ko-KR" dirty="0"/>
              <a:t>1.0</a:t>
            </a:r>
            <a:r>
              <a:rPr lang="ko-KR" altLang="en-US" dirty="0"/>
              <a:t>으로 선택했습니다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출력 값에서는 </a:t>
            </a:r>
            <a:r>
              <a:rPr lang="en-US" altLang="ko-KR" dirty="0"/>
              <a:t>1.0</a:t>
            </a:r>
            <a:r>
              <a:rPr lang="ko-KR" altLang="en-US" dirty="0"/>
              <a:t>을 피해야 합니다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12</a:t>
            </a:fld>
            <a:endParaRPr lang="ko-KR" altLang="en-US"/>
          </a:p>
        </p:txBody>
      </p:sp>
    </p:spTree>
    <p:extLst>
      <p:ext uri="{BB962C8B-B14F-4D97-AF65-F5344CB8AC3E}">
        <p14:creationId xmlns:p14="http://schemas.microsoft.com/office/powerpoint/2010/main" val="2664522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데이터들이 </a:t>
            </a:r>
            <a:r>
              <a:rPr lang="en-US" altLang="ko-KR" dirty="0"/>
              <a:t>0.01~ 1.0</a:t>
            </a:r>
            <a:r>
              <a:rPr lang="ko-KR" altLang="en-US" dirty="0"/>
              <a:t>사이의 값을 가지는 것을 볼 수 있습니다</a:t>
            </a:r>
            <a:r>
              <a:rPr lang="en-US" altLang="ko-KR" dirty="0"/>
              <a:t>.</a:t>
            </a:r>
          </a:p>
          <a:p>
            <a:r>
              <a:rPr lang="ko-KR" altLang="en-US" dirty="0"/>
              <a:t>이렇게 </a:t>
            </a:r>
            <a:r>
              <a:rPr lang="en-US" altLang="ko-KR" dirty="0"/>
              <a:t>MNIST </a:t>
            </a:r>
            <a:r>
              <a:rPr lang="ko-KR" altLang="en-US" dirty="0"/>
              <a:t>데이터의 값들의 범위를 재조정하여</a:t>
            </a:r>
            <a:r>
              <a:rPr lang="en-US" altLang="ko-KR" baseline="0" dirty="0"/>
              <a:t> </a:t>
            </a:r>
            <a:r>
              <a:rPr lang="ko-KR" altLang="en-US" dirty="0"/>
              <a:t>데이터를 신경망의 학습 단계와 질의 단계에 적용할 준비를 했습니다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13</a:t>
            </a:fld>
            <a:endParaRPr lang="ko-KR" altLang="en-US"/>
          </a:p>
        </p:txBody>
      </p:sp>
    </p:spTree>
    <p:extLst>
      <p:ext uri="{BB962C8B-B14F-4D97-AF65-F5344CB8AC3E}">
        <p14:creationId xmlns:p14="http://schemas.microsoft.com/office/powerpoint/2010/main" val="186803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여기서 우리는 결과값이 어떻게 나와야 하는지에 대한 의문을 가지게 됩니다</a:t>
            </a:r>
            <a:r>
              <a:rPr lang="en-US" altLang="ko-KR" dirty="0"/>
              <a:t>. </a:t>
            </a:r>
          </a:p>
          <a:p>
            <a:r>
              <a:rPr lang="ko-KR" altLang="en-US" dirty="0"/>
              <a:t>정답이 이미지가 된다면 </a:t>
            </a:r>
            <a:r>
              <a:rPr lang="en-US" altLang="ko-KR" dirty="0"/>
              <a:t>28 x 28</a:t>
            </a:r>
            <a:r>
              <a:rPr lang="ko-KR" altLang="en-US" dirty="0"/>
              <a:t>인 </a:t>
            </a:r>
            <a:r>
              <a:rPr lang="en-US" altLang="ko-KR" dirty="0"/>
              <a:t>784</a:t>
            </a:r>
            <a:r>
              <a:rPr lang="ko-KR" altLang="en-US" dirty="0"/>
              <a:t>개의 </a:t>
            </a:r>
            <a:r>
              <a:rPr lang="ko-KR" altLang="en-US" dirty="0" err="1"/>
              <a:t>출력노드가</a:t>
            </a:r>
            <a:r>
              <a:rPr lang="ko-KR" altLang="en-US" dirty="0"/>
              <a:t> 필요하게 됩니다</a:t>
            </a:r>
            <a:r>
              <a:rPr lang="en-US" altLang="ko-KR" dirty="0"/>
              <a:t>.</a:t>
            </a:r>
          </a:p>
          <a:p>
            <a:r>
              <a:rPr lang="ko-KR" altLang="en-US" dirty="0"/>
              <a:t>우리가 신경망에 바라는 점은 이미지를 분류해서 정확한 레이블을 예측하는 것입니다</a:t>
            </a:r>
            <a:r>
              <a:rPr lang="en-US" altLang="ko-KR" dirty="0"/>
              <a:t>.</a:t>
            </a:r>
          </a:p>
          <a:p>
            <a:r>
              <a:rPr lang="ko-KR" altLang="en-US" dirty="0"/>
              <a:t>레이블은 </a:t>
            </a:r>
            <a:r>
              <a:rPr lang="en-US" altLang="ko-KR" dirty="0"/>
              <a:t>0~9</a:t>
            </a:r>
            <a:r>
              <a:rPr lang="ko-KR" altLang="en-US" dirty="0"/>
              <a:t>까지 </a:t>
            </a:r>
            <a:r>
              <a:rPr lang="en-US" altLang="ko-KR" dirty="0"/>
              <a:t>10</a:t>
            </a:r>
            <a:r>
              <a:rPr lang="ko-KR" altLang="en-US" dirty="0"/>
              <a:t>개 숫자 중 하나입니다</a:t>
            </a:r>
            <a:r>
              <a:rPr lang="en-US" altLang="ko-KR" dirty="0"/>
              <a:t>.</a:t>
            </a:r>
          </a:p>
          <a:p>
            <a:r>
              <a:rPr lang="ko-KR" altLang="en-US" dirty="0"/>
              <a:t>즉 </a:t>
            </a:r>
            <a:r>
              <a:rPr lang="en-US" altLang="ko-KR" dirty="0"/>
              <a:t>10</a:t>
            </a:r>
            <a:r>
              <a:rPr lang="ko-KR" altLang="en-US" dirty="0"/>
              <a:t>개의 노드로 구성된 출력 계층이 필요하고</a:t>
            </a:r>
            <a:r>
              <a:rPr lang="en-US" altLang="ko-KR" dirty="0"/>
              <a:t>, </a:t>
            </a:r>
            <a:r>
              <a:rPr lang="ko-KR" altLang="en-US" dirty="0"/>
              <a:t>각 노드는 가능한 결과 값</a:t>
            </a:r>
            <a:r>
              <a:rPr lang="en-US" altLang="ko-KR" dirty="0"/>
              <a:t>, </a:t>
            </a:r>
            <a:r>
              <a:rPr lang="ko-KR" altLang="en-US" dirty="0"/>
              <a:t>즉 각 레이블에 해당할 것입니다</a:t>
            </a:r>
            <a:r>
              <a:rPr lang="en-US" altLang="ko-KR" dirty="0"/>
              <a:t>.</a:t>
            </a:r>
          </a:p>
          <a:p>
            <a:r>
              <a:rPr lang="ko-KR" altLang="en-US" dirty="0"/>
              <a:t>만일 결과값이 </a:t>
            </a:r>
            <a:r>
              <a:rPr lang="en-US" altLang="ko-KR" dirty="0"/>
              <a:t>0</a:t>
            </a:r>
            <a:r>
              <a:rPr lang="ko-KR" altLang="en-US" dirty="0"/>
              <a:t>이라면 첫 번째 노드가 활성화 되고 나머지 노드들은 활성화 되지 않을 것입니다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14</a:t>
            </a:fld>
            <a:endParaRPr lang="ko-KR" altLang="en-US"/>
          </a:p>
        </p:txBody>
      </p:sp>
    </p:spTree>
    <p:extLst>
      <p:ext uri="{BB962C8B-B14F-4D97-AF65-F5344CB8AC3E}">
        <p14:creationId xmlns:p14="http://schemas.microsoft.com/office/powerpoint/2010/main" val="2378073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 그림은 신경망에서 결과 값이 나오면 해당 노드가 활성화가 된다는 것을 보여줍니다</a:t>
            </a:r>
            <a:r>
              <a:rPr lang="en-US" altLang="ko-KR" dirty="0"/>
              <a:t>.</a:t>
            </a:r>
          </a:p>
          <a:p>
            <a:r>
              <a:rPr lang="ko-KR" altLang="en-US" dirty="0"/>
              <a:t>첫 번째 예는 신경망이 숫자 </a:t>
            </a:r>
            <a:r>
              <a:rPr lang="en-US" altLang="ko-KR" dirty="0"/>
              <a:t>5</a:t>
            </a:r>
            <a:r>
              <a:rPr lang="ko-KR" altLang="en-US" dirty="0"/>
              <a:t>를 봤다고 판단합니다</a:t>
            </a:r>
            <a:r>
              <a:rPr lang="en-US" altLang="ko-KR" dirty="0"/>
              <a:t>. </a:t>
            </a:r>
          </a:p>
          <a:p>
            <a:r>
              <a:rPr lang="ko-KR" altLang="en-US" dirty="0"/>
              <a:t>출력 계층에서 신호가 가장 큰 노드는 레이블 </a:t>
            </a:r>
            <a:r>
              <a:rPr lang="en-US" altLang="ko-KR" dirty="0"/>
              <a:t>5</a:t>
            </a:r>
            <a:r>
              <a:rPr lang="ko-KR" altLang="en-US" dirty="0"/>
              <a:t>에 해당하는 노드인 것을 볼 수 있습니다</a:t>
            </a:r>
            <a:r>
              <a:rPr lang="en-US" altLang="ko-KR" dirty="0"/>
              <a:t>.</a:t>
            </a:r>
          </a:p>
          <a:p>
            <a:r>
              <a:rPr lang="ko-KR" altLang="en-US" dirty="0"/>
              <a:t>레이블은 </a:t>
            </a:r>
            <a:r>
              <a:rPr lang="en-US" altLang="ko-KR" dirty="0"/>
              <a:t>0</a:t>
            </a:r>
            <a:r>
              <a:rPr lang="ko-KR" altLang="en-US" dirty="0"/>
              <a:t>부터 시작되므로 레이블이 </a:t>
            </a:r>
            <a:r>
              <a:rPr lang="en-US" altLang="ko-KR" dirty="0"/>
              <a:t>5</a:t>
            </a:r>
            <a:r>
              <a:rPr lang="ko-KR" altLang="en-US" dirty="0"/>
              <a:t>인 노드는 위치상으로 </a:t>
            </a:r>
            <a:r>
              <a:rPr lang="en-US" altLang="ko-KR" dirty="0"/>
              <a:t>6</a:t>
            </a:r>
            <a:r>
              <a:rPr lang="ko-KR" altLang="en-US" dirty="0"/>
              <a:t>번째 노드임을 기억하기 바랍니다</a:t>
            </a:r>
            <a:r>
              <a:rPr lang="en-US" altLang="ko-KR" dirty="0"/>
              <a:t>.</a:t>
            </a:r>
          </a:p>
          <a:p>
            <a:r>
              <a:rPr lang="ko-KR" altLang="en-US" dirty="0"/>
              <a:t>나머지 노드들은 </a:t>
            </a:r>
            <a:r>
              <a:rPr lang="en-US" altLang="ko-KR" dirty="0"/>
              <a:t>0</a:t>
            </a:r>
            <a:r>
              <a:rPr lang="ko-KR" altLang="en-US" dirty="0"/>
              <a:t>에 가까운 작은 신호를 보이고 있습니다</a:t>
            </a:r>
            <a:r>
              <a:rPr lang="en-US" altLang="ko-KR" dirty="0"/>
              <a:t>.</a:t>
            </a:r>
          </a:p>
          <a:p>
            <a:r>
              <a:rPr lang="ko-KR" altLang="en-US" dirty="0"/>
              <a:t>반올림 했기 때문에 일부 신호가 </a:t>
            </a:r>
            <a:r>
              <a:rPr lang="en-US" altLang="ko-KR" dirty="0"/>
              <a:t>0.00</a:t>
            </a:r>
            <a:r>
              <a:rPr lang="ko-KR" altLang="en-US" dirty="0"/>
              <a:t>으로 보이는 것이지 실제로 활성화 함수는 출력 값으로 </a:t>
            </a:r>
            <a:r>
              <a:rPr lang="en-US" altLang="ko-KR" dirty="0"/>
              <a:t>0</a:t>
            </a:r>
            <a:r>
              <a:rPr lang="ko-KR" altLang="en-US" dirty="0"/>
              <a:t>을 가질 수 없습니다</a:t>
            </a:r>
            <a:r>
              <a:rPr lang="en-US" altLang="ko-KR" dirty="0"/>
              <a:t>.</a:t>
            </a:r>
          </a:p>
          <a:p>
            <a:r>
              <a:rPr lang="ko-KR" altLang="en-US" dirty="0"/>
              <a:t>두 번째 예에서는 신경망이 숫자를 </a:t>
            </a:r>
            <a:r>
              <a:rPr lang="en-US" altLang="ko-KR" dirty="0"/>
              <a:t>0</a:t>
            </a:r>
            <a:r>
              <a:rPr lang="ko-KR" altLang="en-US" dirty="0"/>
              <a:t>으로 봤다고 판단을 해서 가장 큰 결과값이 레이블 </a:t>
            </a:r>
            <a:r>
              <a:rPr lang="en-US" altLang="ko-KR" dirty="0"/>
              <a:t>0</a:t>
            </a:r>
            <a:r>
              <a:rPr lang="ko-KR" altLang="en-US" dirty="0"/>
              <a:t>을 가지는 첫 번째 출력 노드입니다</a:t>
            </a:r>
            <a:r>
              <a:rPr lang="en-US" altLang="ko-KR" dirty="0"/>
              <a:t>.</a:t>
            </a:r>
          </a:p>
          <a:p>
            <a:r>
              <a:rPr lang="ko-KR" altLang="en-US" dirty="0"/>
              <a:t>마지막 예는 좀 더 흥미로운 예입니다</a:t>
            </a:r>
            <a:r>
              <a:rPr lang="en-US" altLang="ko-KR" dirty="0"/>
              <a:t>. </a:t>
            </a:r>
          </a:p>
          <a:p>
            <a:r>
              <a:rPr lang="ko-KR" altLang="en-US" dirty="0"/>
              <a:t>여기에서는 레이블 </a:t>
            </a:r>
            <a:r>
              <a:rPr lang="en-US" altLang="ko-KR" dirty="0"/>
              <a:t>9</a:t>
            </a:r>
            <a:r>
              <a:rPr lang="ko-KR" altLang="en-US" dirty="0"/>
              <a:t>인 마지막 노드에서 최대 신호를 출력합니다</a:t>
            </a:r>
            <a:r>
              <a:rPr lang="en-US" altLang="ko-KR" dirty="0"/>
              <a:t>. </a:t>
            </a:r>
          </a:p>
          <a:p>
            <a:r>
              <a:rPr lang="ko-KR" altLang="en-US" dirty="0"/>
              <a:t>그러나 레이블 </a:t>
            </a:r>
            <a:r>
              <a:rPr lang="en-US" altLang="ko-KR" dirty="0"/>
              <a:t>4 </a:t>
            </a:r>
            <a:r>
              <a:rPr lang="ko-KR" altLang="en-US" dirty="0"/>
              <a:t>노드에도 상당한 출력 값이 보입니다</a:t>
            </a:r>
            <a:r>
              <a:rPr lang="en-US" altLang="ko-KR" dirty="0"/>
              <a:t>.</a:t>
            </a:r>
          </a:p>
          <a:p>
            <a:r>
              <a:rPr lang="ko-KR" altLang="en-US" dirty="0"/>
              <a:t>보통 우리는 최대 신호에만 집중하지만 이 경우에는 신경망이 </a:t>
            </a:r>
            <a:r>
              <a:rPr lang="en-US" altLang="ko-KR" dirty="0"/>
              <a:t>4</a:t>
            </a:r>
            <a:r>
              <a:rPr lang="ko-KR" altLang="en-US" dirty="0"/>
              <a:t>일 가능성도 있다고 부분적으로 판단했습니다</a:t>
            </a:r>
            <a:r>
              <a:rPr lang="en-US" altLang="ko-KR" dirty="0"/>
              <a:t>.</a:t>
            </a:r>
          </a:p>
          <a:p>
            <a:endParaRPr lang="en-US" altLang="ko-KR" dirty="0"/>
          </a:p>
          <a:p>
            <a:r>
              <a:rPr lang="ko-KR" altLang="en-US" dirty="0"/>
              <a:t>신경망 작업을 하면 이런 식의 불확실성이 종종 일어납니다</a:t>
            </a:r>
            <a:r>
              <a:rPr lang="en-US" altLang="ko-KR" dirty="0"/>
              <a:t>. </a:t>
            </a:r>
          </a:p>
          <a:p>
            <a:r>
              <a:rPr lang="ko-KR" altLang="en-US" dirty="0"/>
              <a:t>이런 불확실성을 나쁘게 볼 것이 아니라 다른 답의 가능성에 대한 통찰력을 얻기 위한 유용한 신호로 생각해야 합니다</a:t>
            </a:r>
            <a:r>
              <a:rPr lang="en-US" altLang="ko-KR" dirty="0"/>
              <a:t>.</a:t>
            </a:r>
          </a:p>
          <a:p>
            <a:endParaRPr lang="en-US" altLang="ko-KR" dirty="0"/>
          </a:p>
          <a:p>
            <a:r>
              <a:rPr lang="ko-KR" altLang="en-US" dirty="0"/>
              <a:t>이제 이러한 아이디어를 결과 값 행렬로 구체화 해보겠습니다</a:t>
            </a:r>
            <a:r>
              <a:rPr lang="en-US" altLang="ko-KR" dirty="0"/>
              <a:t>.</a:t>
            </a:r>
          </a:p>
          <a:p>
            <a:endParaRPr lang="en-US" altLang="ko-KR" dirty="0"/>
          </a:p>
          <a:p>
            <a:r>
              <a:rPr lang="ko-KR" altLang="en-US" dirty="0"/>
              <a:t>하단 코드의 첫 번째 행에서는 출력 계층의 노드의 수를 </a:t>
            </a:r>
            <a:r>
              <a:rPr lang="en-US" altLang="ko-KR" dirty="0"/>
              <a:t>10</a:t>
            </a:r>
            <a:r>
              <a:rPr lang="ko-KR" altLang="en-US" dirty="0"/>
              <a:t>개로 설정합니다</a:t>
            </a:r>
            <a:r>
              <a:rPr lang="en-US" altLang="ko-KR" dirty="0"/>
              <a:t>. </a:t>
            </a:r>
          </a:p>
          <a:p>
            <a:r>
              <a:rPr lang="ko-KR" altLang="en-US" dirty="0"/>
              <a:t>우리는 </a:t>
            </a:r>
            <a:r>
              <a:rPr lang="en-US" altLang="ko-KR" dirty="0"/>
              <a:t>10</a:t>
            </a:r>
            <a:r>
              <a:rPr lang="ko-KR" altLang="en-US" dirty="0"/>
              <a:t>개의 레이블을 가지기 때문입니다</a:t>
            </a:r>
            <a:r>
              <a:rPr lang="en-US" altLang="ko-KR" dirty="0"/>
              <a:t>.</a:t>
            </a:r>
          </a:p>
          <a:p>
            <a:endParaRPr lang="en-US" altLang="ko-KR" dirty="0"/>
          </a:p>
          <a:p>
            <a:r>
              <a:rPr lang="ko-KR" altLang="en-US" dirty="0"/>
              <a:t>두 번째 행에서는 </a:t>
            </a:r>
            <a:r>
              <a:rPr lang="en-US" altLang="ko-KR" dirty="0"/>
              <a:t>0</a:t>
            </a:r>
            <a:r>
              <a:rPr lang="ko-KR" altLang="en-US" dirty="0"/>
              <a:t>으로 채워진 행렬을 생성하기 위해 </a:t>
            </a:r>
            <a:r>
              <a:rPr lang="en-US" altLang="ko-KR" dirty="0" err="1"/>
              <a:t>numpy.zeros</a:t>
            </a:r>
            <a:r>
              <a:rPr lang="en-US" altLang="ko-KR" dirty="0"/>
              <a:t>()</a:t>
            </a:r>
            <a:r>
              <a:rPr lang="ko-KR" altLang="en-US" dirty="0"/>
              <a:t>라는 함수를 사용합니다</a:t>
            </a:r>
            <a:r>
              <a:rPr lang="en-US" altLang="ko-KR" dirty="0"/>
              <a:t>.</a:t>
            </a:r>
          </a:p>
          <a:p>
            <a:r>
              <a:rPr lang="ko-KR" altLang="en-US" dirty="0"/>
              <a:t>이 함수는 매개변수로 행렬의 크기와 형태를 받습니다</a:t>
            </a:r>
            <a:r>
              <a:rPr lang="en-US" altLang="ko-KR" dirty="0"/>
              <a:t>. </a:t>
            </a:r>
          </a:p>
          <a:p>
            <a:r>
              <a:rPr lang="ko-KR" altLang="en-US" dirty="0"/>
              <a:t>여기서는 최종 출력 계층의 노드의 수를 의미하는 </a:t>
            </a:r>
            <a:r>
              <a:rPr lang="en-US" altLang="ko-KR" dirty="0" err="1"/>
              <a:t>onodes</a:t>
            </a:r>
            <a:r>
              <a:rPr lang="en-US" altLang="ko-KR" dirty="0"/>
              <a:t> </a:t>
            </a:r>
            <a:r>
              <a:rPr lang="ko-KR" altLang="en-US" dirty="0"/>
              <a:t>변수를 받아 행렬의 길이로 사용했습니다</a:t>
            </a:r>
            <a:r>
              <a:rPr lang="en-US" altLang="ko-KR" dirty="0"/>
              <a:t>. </a:t>
            </a:r>
          </a:p>
          <a:p>
            <a:r>
              <a:rPr lang="ko-KR" altLang="en-US" dirty="0"/>
              <a:t>또한 </a:t>
            </a:r>
            <a:r>
              <a:rPr lang="en-US" altLang="ko-KR" dirty="0"/>
              <a:t>0</a:t>
            </a:r>
            <a:r>
              <a:rPr lang="ko-KR" altLang="en-US" dirty="0"/>
              <a:t>값을 피하기 위해 </a:t>
            </a:r>
            <a:r>
              <a:rPr lang="en-US" altLang="ko-KR" dirty="0"/>
              <a:t>0.01</a:t>
            </a:r>
            <a:r>
              <a:rPr lang="ko-KR" altLang="en-US" dirty="0"/>
              <a:t>을 더했습니다</a:t>
            </a:r>
            <a:r>
              <a:rPr lang="en-US" altLang="ko-KR" dirty="0"/>
              <a:t>.</a:t>
            </a:r>
          </a:p>
          <a:p>
            <a:endParaRPr lang="en-US" altLang="ko-KR" dirty="0"/>
          </a:p>
          <a:p>
            <a:r>
              <a:rPr lang="ko-KR" altLang="en-US" dirty="0"/>
              <a:t>다음 행에서는 학습의 결과 레이블인 </a:t>
            </a:r>
            <a:r>
              <a:rPr lang="en-US" altLang="ko-KR" dirty="0"/>
              <a:t>MNIST </a:t>
            </a:r>
            <a:r>
              <a:rPr lang="ko-KR" altLang="en-US" dirty="0"/>
              <a:t>레코드의 첫 번째 원소를 취한 다음 </a:t>
            </a:r>
            <a:r>
              <a:rPr lang="en-US" altLang="ko-KR" dirty="0" err="1"/>
              <a:t>int</a:t>
            </a:r>
            <a:r>
              <a:rPr lang="en-US" altLang="ko-KR" dirty="0"/>
              <a:t>()</a:t>
            </a:r>
            <a:r>
              <a:rPr lang="ko-KR" altLang="en-US" dirty="0"/>
              <a:t> 함수를 이용해 그 문자열을 정수로 변화해 줍니다</a:t>
            </a:r>
            <a:r>
              <a:rPr lang="en-US" altLang="ko-KR" dirty="0"/>
              <a:t>.</a:t>
            </a:r>
            <a:r>
              <a:rPr lang="ko-KR" altLang="en-US" dirty="0"/>
              <a:t> 레코드는 소스 파일로 부터 숫자가 아니라 문자열로 읽기 때문입니다</a:t>
            </a:r>
            <a:r>
              <a:rPr lang="en-US" altLang="ko-KR" dirty="0"/>
              <a:t>.</a:t>
            </a:r>
          </a:p>
          <a:p>
            <a:r>
              <a:rPr lang="ko-KR" altLang="en-US" dirty="0"/>
              <a:t>변환이 이루어 지면 결과 레이블을 이용해 결과 원소의 값을 </a:t>
            </a:r>
            <a:r>
              <a:rPr lang="en-US" altLang="ko-KR" dirty="0"/>
              <a:t>0.99</a:t>
            </a:r>
            <a:r>
              <a:rPr lang="ko-KR" altLang="en-US" dirty="0"/>
              <a:t>로 설정해 줍니다</a:t>
            </a:r>
            <a:r>
              <a:rPr lang="en-US" altLang="ko-KR" dirty="0"/>
              <a:t>.</a:t>
            </a:r>
          </a:p>
          <a:p>
            <a:endParaRPr lang="en-US" altLang="ko-KR" dirty="0"/>
          </a:p>
          <a:p>
            <a:r>
              <a:rPr lang="ko-KR" altLang="en-US" dirty="0"/>
              <a:t>학습과 질의를 위한 입력 값과 학습을 위한 출력 값의 준비를 완료했습니다</a:t>
            </a:r>
            <a:r>
              <a:rPr lang="en-US" altLang="ko-KR" dirty="0"/>
              <a:t>.</a:t>
            </a:r>
          </a:p>
          <a:p>
            <a:r>
              <a:rPr lang="ko-KR" altLang="en-US" dirty="0"/>
              <a:t>이를 전체 </a:t>
            </a:r>
            <a:r>
              <a:rPr lang="ko-KR" altLang="en-US" dirty="0" err="1"/>
              <a:t>파이썬</a:t>
            </a:r>
            <a:r>
              <a:rPr lang="ko-KR" altLang="en-US" dirty="0"/>
              <a:t> 코드에 업데이트 하겠습니다</a:t>
            </a:r>
            <a:r>
              <a:rPr lang="en-US" altLang="ko-KR" dirty="0"/>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15</a:t>
            </a:fld>
            <a:endParaRPr lang="ko-KR" altLang="en-US"/>
          </a:p>
        </p:txBody>
      </p:sp>
    </p:spTree>
    <p:extLst>
      <p:ext uri="{BB962C8B-B14F-4D97-AF65-F5344CB8AC3E}">
        <p14:creationId xmlns:p14="http://schemas.microsoft.com/office/powerpoint/2010/main" val="1322738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지금부터 나오는 </a:t>
            </a:r>
            <a:r>
              <a:rPr lang="en-US" altLang="ko-KR" dirty="0"/>
              <a:t>MNIST</a:t>
            </a:r>
            <a:r>
              <a:rPr lang="ko-KR" altLang="en-US" dirty="0"/>
              <a:t> 데이터 학습 코드를 한 줄 한 줄 외우다시피 직접 코딩해 주시기 바랍니다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16</a:t>
            </a:fld>
            <a:endParaRPr lang="ko-KR" altLang="en-US"/>
          </a:p>
        </p:txBody>
      </p:sp>
    </p:spTree>
    <p:extLst>
      <p:ext uri="{BB962C8B-B14F-4D97-AF65-F5344CB8AC3E}">
        <p14:creationId xmlns:p14="http://schemas.microsoft.com/office/powerpoint/2010/main" val="3493385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17</a:t>
            </a:fld>
            <a:endParaRPr lang="ko-KR" altLang="en-US"/>
          </a:p>
        </p:txBody>
      </p:sp>
    </p:spTree>
    <p:extLst>
      <p:ext uri="{BB962C8B-B14F-4D97-AF65-F5344CB8AC3E}">
        <p14:creationId xmlns:p14="http://schemas.microsoft.com/office/powerpoint/2010/main" val="236661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18</a:t>
            </a:fld>
            <a:endParaRPr lang="ko-KR" altLang="en-US"/>
          </a:p>
        </p:txBody>
      </p:sp>
    </p:spTree>
    <p:extLst>
      <p:ext uri="{BB962C8B-B14F-4D97-AF65-F5344CB8AC3E}">
        <p14:creationId xmlns:p14="http://schemas.microsoft.com/office/powerpoint/2010/main" val="3486629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입력노드</a:t>
            </a:r>
            <a:r>
              <a:rPr lang="ko-KR" altLang="en-US" dirty="0"/>
              <a:t> 수는 이미지 데이터의 픽셀 개수인 </a:t>
            </a:r>
            <a:r>
              <a:rPr lang="en-US" altLang="ko-KR" dirty="0"/>
              <a:t>28*28=784 </a:t>
            </a:r>
            <a:r>
              <a:rPr lang="ko-KR" altLang="en-US" dirty="0"/>
              <a:t>개로 설정하고</a:t>
            </a:r>
            <a:endParaRPr lang="en-US" altLang="ko-KR" dirty="0"/>
          </a:p>
          <a:p>
            <a:r>
              <a:rPr lang="ko-KR" altLang="en-US" dirty="0" err="1"/>
              <a:t>출력노드</a:t>
            </a:r>
            <a:r>
              <a:rPr lang="ko-KR" altLang="en-US" dirty="0"/>
              <a:t> 수는 </a:t>
            </a:r>
            <a:r>
              <a:rPr lang="en-US" altLang="ko-KR" dirty="0"/>
              <a:t>10</a:t>
            </a:r>
            <a:r>
              <a:rPr lang="ko-KR" altLang="en-US" dirty="0"/>
              <a:t>개 숫자</a:t>
            </a:r>
            <a:r>
              <a:rPr lang="ko-KR" altLang="en-US" baseline="0" dirty="0"/>
              <a:t> </a:t>
            </a:r>
            <a:r>
              <a:rPr lang="ko-KR" altLang="en-US" baseline="0"/>
              <a:t>중 하나로 </a:t>
            </a:r>
            <a:r>
              <a:rPr lang="ko-KR" altLang="en-US" baseline="0" dirty="0"/>
              <a:t>예측 값이 나와야 하므로 </a:t>
            </a:r>
            <a:r>
              <a:rPr lang="en-US" altLang="ko-KR" baseline="0" dirty="0"/>
              <a:t>10 </a:t>
            </a:r>
            <a:r>
              <a:rPr lang="ko-KR" altLang="en-US" baseline="0" dirty="0"/>
              <a:t>개로 설정합니다</a:t>
            </a:r>
            <a:endParaRPr lang="en-US" altLang="ko-KR" baseline="0" dirty="0"/>
          </a:p>
          <a:p>
            <a:r>
              <a:rPr lang="ko-KR" altLang="en-US" baseline="0" dirty="0" err="1"/>
              <a:t>은닉노드</a:t>
            </a:r>
            <a:r>
              <a:rPr lang="ko-KR" altLang="en-US" baseline="0" dirty="0"/>
              <a:t> 개수는 우선 </a:t>
            </a:r>
            <a:r>
              <a:rPr lang="en-US" altLang="ko-KR" baseline="0" dirty="0"/>
              <a:t>200</a:t>
            </a:r>
            <a:r>
              <a:rPr lang="ko-KR" altLang="en-US" baseline="0" dirty="0"/>
              <a:t>개 정도로 설정해서 결과를 보고 나중에 좀 줄여도 보고 더 늘려도 보면서 정확도를 비교해 보겠습니다</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19</a:t>
            </a:fld>
            <a:endParaRPr lang="ko-KR" altLang="en-US"/>
          </a:p>
        </p:txBody>
      </p:sp>
    </p:spTree>
    <p:extLst>
      <p:ext uri="{BB962C8B-B14F-4D97-AF65-F5344CB8AC3E}">
        <p14:creationId xmlns:p14="http://schemas.microsoft.com/office/powerpoint/2010/main" val="299734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20</a:t>
            </a:fld>
            <a:endParaRPr lang="ko-KR" altLang="en-US"/>
          </a:p>
        </p:txBody>
      </p:sp>
    </p:spTree>
    <p:extLst>
      <p:ext uri="{BB962C8B-B14F-4D97-AF65-F5344CB8AC3E}">
        <p14:creationId xmlns:p14="http://schemas.microsoft.com/office/powerpoint/2010/main" val="24649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이미지 연구자들이 아이디어와 알고리즘을 테스트하는 데 자주 이용하는 손으로 쓴 숫자 이미지 데이터 모음이 있습니다</a:t>
            </a:r>
            <a:r>
              <a:rPr lang="en-US" altLang="ko-KR" dirty="0"/>
              <a:t>.</a:t>
            </a:r>
          </a:p>
          <a:p>
            <a:r>
              <a:rPr lang="ko-KR" altLang="en-US" dirty="0"/>
              <a:t>이를 </a:t>
            </a:r>
            <a:r>
              <a:rPr lang="en-US" altLang="ko-KR" dirty="0"/>
              <a:t>MNIST</a:t>
            </a:r>
            <a:r>
              <a:rPr lang="en-US" altLang="ko-KR" sz="1200" b="0" i="0" kern="1200" dirty="0">
                <a:solidFill>
                  <a:schemeClr val="tx1"/>
                </a:solidFill>
                <a:effectLst/>
                <a:latin typeface="+mn-lt"/>
                <a:ea typeface="+mn-ea"/>
                <a:cs typeface="+mn-cs"/>
              </a:rPr>
              <a:t>(Modified </a:t>
            </a:r>
            <a:r>
              <a:rPr lang="en-US" altLang="ko-KR" sz="1200" b="0" i="0" u="none" strike="noStrike" kern="1200" dirty="0">
                <a:solidFill>
                  <a:schemeClr val="tx1"/>
                </a:solidFill>
                <a:effectLst/>
                <a:latin typeface="+mn-lt"/>
                <a:ea typeface="+mn-ea"/>
                <a:cs typeface="+mn-cs"/>
                <a:hlinkClick r:id="rId3" tooltip="미국 국립표준기술연구소"/>
              </a:rPr>
              <a:t>National Institute of Standards and Technology</a:t>
            </a:r>
            <a:r>
              <a:rPr lang="en-US" altLang="ko-KR" sz="1200" b="0" i="0" kern="1200" dirty="0">
                <a:solidFill>
                  <a:schemeClr val="tx1"/>
                </a:solidFill>
                <a:effectLst/>
                <a:latin typeface="+mn-lt"/>
                <a:ea typeface="+mn-ea"/>
                <a:cs typeface="+mn-cs"/>
              </a:rPr>
              <a:t>) </a:t>
            </a:r>
            <a:r>
              <a:rPr lang="ko-KR" altLang="en-US" dirty="0"/>
              <a:t>데이터 모음이라고 하는데요</a:t>
            </a:r>
            <a:r>
              <a:rPr lang="en-US" altLang="ko-KR" dirty="0"/>
              <a:t>, </a:t>
            </a:r>
            <a:r>
              <a:rPr lang="ko-KR" altLang="en-US" dirty="0"/>
              <a:t>얀 </a:t>
            </a:r>
            <a:r>
              <a:rPr lang="ko-KR" altLang="en-US" dirty="0" err="1"/>
              <a:t>르쿤</a:t>
            </a:r>
            <a:r>
              <a:rPr lang="ko-KR" altLang="en-US" dirty="0"/>
              <a:t> 교수의 웹사이트에서 구할 수 있습니다</a:t>
            </a:r>
            <a:r>
              <a:rPr lang="en-US" altLang="ko-KR" dirty="0"/>
              <a:t>.</a:t>
            </a:r>
          </a:p>
          <a:p>
            <a:r>
              <a:rPr lang="en-US" altLang="ko-KR" dirty="0"/>
              <a:t>(http://yann.lecun.com/exdb/mnist/)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3</a:t>
            </a:fld>
            <a:endParaRPr lang="ko-KR" altLang="en-US"/>
          </a:p>
        </p:txBody>
      </p:sp>
    </p:spTree>
    <p:extLst>
      <p:ext uri="{BB962C8B-B14F-4D97-AF65-F5344CB8AC3E}">
        <p14:creationId xmlns:p14="http://schemas.microsoft.com/office/powerpoint/2010/main" val="3203998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비록 </a:t>
            </a:r>
            <a:r>
              <a:rPr lang="en-US" altLang="ko-KR" dirty="0"/>
              <a:t>100</a:t>
            </a:r>
            <a:r>
              <a:rPr lang="ko-KR" altLang="en-US" dirty="0"/>
              <a:t>개의 작은 레코드이기는 하지만 신경망의 학습을 마쳤으므로 이제 신경망이 얼마나 잘 동작하는지 테스트를 해보겠습니다</a:t>
            </a:r>
            <a:r>
              <a:rPr lang="en-US" altLang="ko-KR" dirty="0"/>
              <a:t>.</a:t>
            </a:r>
          </a:p>
          <a:p>
            <a:r>
              <a:rPr lang="ko-KR" altLang="en-US" dirty="0"/>
              <a:t>테스트 레코드를 가져오는 코드는 학습 데이터를 가져올 때와 유사합니다</a:t>
            </a:r>
            <a:r>
              <a:rPr lang="en-US" altLang="ko-KR" dirty="0"/>
              <a:t>.</a:t>
            </a:r>
          </a:p>
          <a:p>
            <a:r>
              <a:rPr lang="ko-KR" altLang="en-US" dirty="0"/>
              <a:t>테스트 데이터는 학습 데이터와 동일한 구조를 가지므로 동일한 방식으로 데이터를 읽습니다</a:t>
            </a:r>
            <a:r>
              <a:rPr lang="en-US" altLang="ko-KR" dirty="0"/>
              <a:t>.</a:t>
            </a:r>
          </a:p>
          <a:p>
            <a:endParaRPr lang="en-US" altLang="ko-KR" dirty="0"/>
          </a:p>
          <a:p>
            <a:r>
              <a:rPr lang="ko-KR" altLang="en-US" dirty="0"/>
              <a:t>테스트 레코드를 탐색하는 코드를 작성하기 전에 우선 테스트를 한 번 돌리면 어떤 일이 일어나는지 보겠습니다</a:t>
            </a:r>
            <a:r>
              <a:rPr lang="en-US" altLang="ko-KR" dirty="0"/>
              <a:t>.</a:t>
            </a:r>
          </a:p>
          <a:p>
            <a:r>
              <a:rPr lang="ko-KR" altLang="en-US" dirty="0"/>
              <a:t>이 그림은 테스트 데이터 모음의 첫 번째 레코드를 이용해서 학습된 신경망에 질의하는 과정을 보여줍니다</a:t>
            </a:r>
            <a:r>
              <a:rPr lang="en-US" altLang="ko-KR" dirty="0"/>
              <a:t>.</a:t>
            </a:r>
          </a:p>
          <a:p>
            <a:endParaRPr lang="en-US" altLang="ko-KR" dirty="0"/>
          </a:p>
          <a:p>
            <a:r>
              <a:rPr lang="ko-KR" altLang="en-US" dirty="0"/>
              <a:t>테스트 데이터 모음의 첫 번째 레코드의 레이블은 </a:t>
            </a:r>
            <a:r>
              <a:rPr lang="en-US" altLang="ko-KR" dirty="0"/>
              <a:t>7</a:t>
            </a:r>
            <a:r>
              <a:rPr lang="ko-KR" altLang="en-US" dirty="0"/>
              <a:t>이라는 것을 볼 수 있습니다</a:t>
            </a:r>
            <a:r>
              <a:rPr lang="en-US" altLang="ko-KR" dirty="0"/>
              <a:t>. </a:t>
            </a:r>
          </a:p>
          <a:p>
            <a:r>
              <a:rPr lang="ko-KR" altLang="en-US" dirty="0"/>
              <a:t>이것이 바로 우리가 신경망에 질의했을 때 얻고자 하는 답입니다</a:t>
            </a:r>
            <a:r>
              <a:rPr lang="en-US" altLang="ko-KR" dirty="0"/>
              <a:t>.</a:t>
            </a:r>
          </a:p>
          <a:p>
            <a:r>
              <a:rPr lang="ko-KR" altLang="en-US" dirty="0"/>
              <a:t>이미지로 시각화 해보면 </a:t>
            </a:r>
            <a:r>
              <a:rPr lang="ko-KR" altLang="en-US" dirty="0" err="1"/>
              <a:t>손글씨가</a:t>
            </a:r>
            <a:r>
              <a:rPr lang="ko-KR" altLang="en-US" dirty="0"/>
              <a:t> </a:t>
            </a:r>
            <a:r>
              <a:rPr lang="en-US" altLang="ko-KR" dirty="0"/>
              <a:t>7</a:t>
            </a:r>
            <a:r>
              <a:rPr lang="ko-KR" altLang="en-US" dirty="0"/>
              <a:t>이라는 사실도 확인 가능합니다</a:t>
            </a:r>
            <a:r>
              <a:rPr lang="en-US" altLang="ko-KR" dirty="0"/>
              <a:t>.</a:t>
            </a:r>
          </a:p>
          <a:p>
            <a:endParaRPr lang="en-US" altLang="ko-KR" dirty="0"/>
          </a:p>
          <a:p>
            <a:r>
              <a:rPr lang="ko-KR" altLang="en-US" dirty="0"/>
              <a:t>학습된 신경망에 질의를 해서 일련의 숫자들을 얻었고 이 숫자들은 각 출력 노드의 결과 값입니다</a:t>
            </a:r>
            <a:r>
              <a:rPr lang="en-US" altLang="ko-KR" dirty="0"/>
              <a:t>.</a:t>
            </a:r>
          </a:p>
          <a:p>
            <a:r>
              <a:rPr lang="ko-KR" altLang="en-US" dirty="0"/>
              <a:t>유독 하나의 결과 값이 다른 값들보다 큰 값을 가졌고</a:t>
            </a:r>
            <a:r>
              <a:rPr lang="en-US" altLang="ko-KR" dirty="0"/>
              <a:t>, </a:t>
            </a:r>
            <a:r>
              <a:rPr lang="ko-KR" altLang="en-US" dirty="0"/>
              <a:t>바로 이것이 레이블 </a:t>
            </a:r>
            <a:r>
              <a:rPr lang="en-US" altLang="ko-KR" dirty="0"/>
              <a:t>7</a:t>
            </a:r>
            <a:r>
              <a:rPr lang="ko-KR" altLang="en-US" dirty="0"/>
              <a:t>에 해당하는 결과 값입니다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21</a:t>
            </a:fld>
            <a:endParaRPr lang="ko-KR" altLang="en-US"/>
          </a:p>
        </p:txBody>
      </p:sp>
    </p:spTree>
    <p:extLst>
      <p:ext uri="{BB962C8B-B14F-4D97-AF65-F5344CB8AC3E}">
        <p14:creationId xmlns:p14="http://schemas.microsoft.com/office/powerpoint/2010/main" val="3086798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이제 신경망이 나머지 테스트 데이터에 대해서도 얼마나 잘 동작하는지 보는 코드를 작성해 보겠습니다</a:t>
            </a:r>
            <a:r>
              <a:rPr lang="en-US" altLang="ko-KR" dirty="0"/>
              <a:t>.</a:t>
            </a:r>
          </a:p>
          <a:p>
            <a:r>
              <a:rPr lang="ko-KR" altLang="en-US" dirty="0"/>
              <a:t>또한 신경망을 개선하고자 하는 우리의 아이디어가 얼마나 잘 통했는지 보고</a:t>
            </a:r>
            <a:r>
              <a:rPr lang="en-US" altLang="ko-KR" dirty="0"/>
              <a:t>, </a:t>
            </a:r>
            <a:r>
              <a:rPr lang="ko-KR" altLang="en-US" dirty="0"/>
              <a:t>다른 사람들의 작업과 비교해보기 위해 우리 신경망의 성적을 기록하겠습니다</a:t>
            </a:r>
            <a:r>
              <a:rPr lang="en-US" altLang="ko-KR" dirty="0"/>
              <a:t>.</a:t>
            </a:r>
          </a:p>
          <a:p>
            <a:endParaRPr lang="en-US" altLang="ko-KR" dirty="0"/>
          </a:p>
          <a:p>
            <a:r>
              <a:rPr lang="ko-KR" altLang="en-US" dirty="0"/>
              <a:t>테스트 데이터 안의 모든 레코드에 대해 </a:t>
            </a:r>
            <a:r>
              <a:rPr lang="ko-KR" altLang="en-US" dirty="0" err="1"/>
              <a:t>반복문을</a:t>
            </a:r>
            <a:r>
              <a:rPr lang="ko-KR" altLang="en-US" dirty="0"/>
              <a:t> 돌리기 전에 </a:t>
            </a:r>
            <a:r>
              <a:rPr lang="en-US" altLang="ko-KR" dirty="0"/>
              <a:t>scorecard</a:t>
            </a:r>
            <a:r>
              <a:rPr lang="ko-KR" altLang="en-US" dirty="0"/>
              <a:t>라는 비어 있는 리스트를 생성합니다</a:t>
            </a:r>
            <a:r>
              <a:rPr lang="en-US" altLang="ko-KR" dirty="0"/>
              <a:t>. </a:t>
            </a:r>
          </a:p>
          <a:p>
            <a:r>
              <a:rPr lang="ko-KR" altLang="en-US" dirty="0"/>
              <a:t>각 레코드를 돌릴 때마다 이 </a:t>
            </a:r>
            <a:r>
              <a:rPr lang="en-US" altLang="ko-KR" dirty="0"/>
              <a:t>scorecard</a:t>
            </a:r>
            <a:r>
              <a:rPr lang="ko-KR" altLang="en-US" dirty="0"/>
              <a:t>리스트를 업데이트 할 것입니다</a:t>
            </a:r>
            <a:r>
              <a:rPr lang="en-US" altLang="ko-KR" dirty="0"/>
              <a:t>.</a:t>
            </a:r>
          </a:p>
          <a:p>
            <a:endParaRPr lang="en-US" altLang="ko-KR" dirty="0"/>
          </a:p>
          <a:p>
            <a:r>
              <a:rPr lang="ko-KR" altLang="en-US" dirty="0" err="1"/>
              <a:t>반복문</a:t>
            </a:r>
            <a:r>
              <a:rPr lang="ko-KR" altLang="en-US" dirty="0"/>
              <a:t> 내부를 보면</a:t>
            </a:r>
            <a:r>
              <a:rPr lang="en-US" altLang="ko-KR" dirty="0"/>
              <a:t>, </a:t>
            </a:r>
            <a:r>
              <a:rPr lang="ko-KR" altLang="en-US" dirty="0"/>
              <a:t>앞에서 했던 것과 동일하게 쉼표를 분리자로 삼아 텍스트 레코드를 분리합니다</a:t>
            </a:r>
            <a:r>
              <a:rPr lang="en-US" altLang="ko-KR" dirty="0"/>
              <a:t>.</a:t>
            </a:r>
          </a:p>
          <a:p>
            <a:r>
              <a:rPr lang="ko-KR" altLang="en-US" dirty="0"/>
              <a:t>그리고 첫 번째 값을 정답으로 기록합니다</a:t>
            </a:r>
            <a:r>
              <a:rPr lang="en-US" altLang="ko-KR" dirty="0"/>
              <a:t>. </a:t>
            </a:r>
          </a:p>
          <a:p>
            <a:r>
              <a:rPr lang="ko-KR" altLang="en-US" dirty="0"/>
              <a:t>나머지 값들에 대해서는 범위를 조정하여 신경망에 질의하기 적절하도록 가공합니다</a:t>
            </a:r>
            <a:r>
              <a:rPr lang="en-US" altLang="ko-KR" dirty="0"/>
              <a:t>.</a:t>
            </a:r>
          </a:p>
          <a:p>
            <a:r>
              <a:rPr lang="ko-KR" altLang="en-US" dirty="0"/>
              <a:t>신경망에 질의해서 받은 응답을 </a:t>
            </a:r>
            <a:r>
              <a:rPr lang="en-US" altLang="ko-KR" dirty="0"/>
              <a:t>outputs</a:t>
            </a:r>
            <a:r>
              <a:rPr lang="ko-KR" altLang="en-US" dirty="0"/>
              <a:t>라는 이름의 변수에 저장합니다</a:t>
            </a:r>
            <a:r>
              <a:rPr lang="en-US" altLang="ko-KR" dirty="0"/>
              <a:t>.</a:t>
            </a:r>
          </a:p>
          <a:p>
            <a:r>
              <a:rPr lang="ko-KR" altLang="en-US" dirty="0"/>
              <a:t>가장 큰 값을 가지는 출력 노드가 바로 신경망이 생각하는 답이라는 것을 알고 있습니다</a:t>
            </a:r>
            <a:r>
              <a:rPr lang="en-US" altLang="ko-KR" dirty="0"/>
              <a:t>. </a:t>
            </a:r>
          </a:p>
          <a:p>
            <a:r>
              <a:rPr lang="ko-KR" altLang="en-US" dirty="0"/>
              <a:t>값이 가장 큰 노드의 인덱스</a:t>
            </a:r>
            <a:r>
              <a:rPr lang="en-US" altLang="ko-KR" dirty="0"/>
              <a:t>, </a:t>
            </a:r>
            <a:r>
              <a:rPr lang="ko-KR" altLang="en-US" dirty="0"/>
              <a:t>즉 그 위치가 레이블과 일치한다는 것입니다</a:t>
            </a:r>
            <a:r>
              <a:rPr lang="en-US" altLang="ko-KR" dirty="0"/>
              <a:t>.</a:t>
            </a:r>
          </a:p>
          <a:p>
            <a:r>
              <a:rPr lang="en-US" altLang="ko-KR" dirty="0" err="1"/>
              <a:t>Numpy.argmax</a:t>
            </a:r>
            <a:r>
              <a:rPr lang="en-US" altLang="ko-KR" dirty="0"/>
              <a:t>()</a:t>
            </a:r>
            <a:r>
              <a:rPr lang="ko-KR" altLang="en-US" dirty="0"/>
              <a:t>는 행렬</a:t>
            </a:r>
            <a:r>
              <a:rPr lang="ko-KR" altLang="en-US" baseline="0" dirty="0"/>
              <a:t> 안</a:t>
            </a:r>
            <a:r>
              <a:rPr lang="ko-KR" altLang="en-US" dirty="0"/>
              <a:t>에서 가장 큰 값을 찾아 그 위치를 알려주는 함수 입니다</a:t>
            </a:r>
            <a:r>
              <a:rPr lang="en-US" altLang="ko-KR" dirty="0"/>
              <a:t>. </a:t>
            </a:r>
          </a:p>
          <a:p>
            <a:r>
              <a:rPr lang="ko-KR" altLang="en-US" dirty="0"/>
              <a:t>코드 하단에서는 신경망이 답이라고 생각하는 레이블과 정답 레이블을 비교합니다</a:t>
            </a:r>
            <a:r>
              <a:rPr lang="en-US" altLang="ko-KR" dirty="0"/>
              <a:t>. </a:t>
            </a:r>
          </a:p>
          <a:p>
            <a:r>
              <a:rPr lang="ko-KR" altLang="en-US" dirty="0"/>
              <a:t>만약 같으면 </a:t>
            </a:r>
            <a:r>
              <a:rPr lang="en-US" altLang="ko-KR" dirty="0"/>
              <a:t>1</a:t>
            </a:r>
            <a:r>
              <a:rPr lang="ko-KR" altLang="en-US" dirty="0"/>
              <a:t>을 추가하고 다르면 </a:t>
            </a:r>
            <a:r>
              <a:rPr lang="en-US" altLang="ko-KR" dirty="0"/>
              <a:t>0</a:t>
            </a:r>
            <a:r>
              <a:rPr lang="ko-KR" altLang="en-US" dirty="0"/>
              <a:t>을 추가합니다</a:t>
            </a:r>
            <a:r>
              <a:rPr lang="en-US" altLang="ko-KR" dirty="0"/>
              <a:t>.</a:t>
            </a:r>
          </a:p>
          <a:p>
            <a:endParaRPr lang="en-US" altLang="ko-KR" dirty="0"/>
          </a:p>
          <a:p>
            <a:r>
              <a:rPr lang="ko-KR" altLang="en-US" dirty="0"/>
              <a:t>정답의 비율을 실수로 표현하기 위해 간단한 계산을 수행한 코드를 마지막에 넣었습니다</a:t>
            </a:r>
            <a:r>
              <a:rPr lang="en-US" altLang="ko-KR" dirty="0"/>
              <a:t>.</a:t>
            </a:r>
          </a:p>
          <a:p>
            <a:r>
              <a:rPr lang="en-US" altLang="ko-KR" dirty="0"/>
              <a:t>Scorecard</a:t>
            </a:r>
            <a:r>
              <a:rPr lang="ko-KR" altLang="en-US" dirty="0"/>
              <a:t>의 값들을 모두 더한 다음에 이를 목록의 총 개수</a:t>
            </a:r>
            <a:r>
              <a:rPr lang="en-US" altLang="ko-KR" dirty="0"/>
              <a:t>, </a:t>
            </a:r>
            <a:r>
              <a:rPr lang="ko-KR" altLang="en-US" dirty="0"/>
              <a:t>즉 </a:t>
            </a:r>
            <a:r>
              <a:rPr lang="en-US" altLang="ko-KR" dirty="0"/>
              <a:t>scorecard</a:t>
            </a:r>
            <a:r>
              <a:rPr lang="ko-KR" altLang="en-US" dirty="0"/>
              <a:t>의 크기로 나누어 줌으로써 성적을 실수로 표현한 것입니다</a:t>
            </a:r>
            <a:r>
              <a:rPr lang="en-US" altLang="ko-KR" dirty="0"/>
              <a:t>.</a:t>
            </a:r>
          </a:p>
          <a:p>
            <a:endParaRPr lang="en-US" altLang="ko-KR"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22</a:t>
            </a:fld>
            <a:endParaRPr lang="ko-KR" altLang="en-US"/>
          </a:p>
        </p:txBody>
      </p:sp>
    </p:spTree>
    <p:extLst>
      <p:ext uri="{BB962C8B-B14F-4D97-AF65-F5344CB8AC3E}">
        <p14:creationId xmlns:p14="http://schemas.microsoft.com/office/powerpoint/2010/main" val="244830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이제부터는 </a:t>
            </a:r>
            <a:r>
              <a:rPr lang="en-US" altLang="ko-KR" dirty="0"/>
              <a:t>60,000</a:t>
            </a:r>
            <a:r>
              <a:rPr lang="ko-KR" altLang="en-US" dirty="0"/>
              <a:t>개의 레코드를 가지는 전체 학습 데이터와</a:t>
            </a:r>
            <a:r>
              <a:rPr lang="en-US" altLang="ko-KR" dirty="0"/>
              <a:t>,</a:t>
            </a:r>
            <a:r>
              <a:rPr lang="ko-KR" altLang="en-US" dirty="0"/>
              <a:t> </a:t>
            </a:r>
            <a:endParaRPr lang="en-US" altLang="ko-KR" dirty="0"/>
          </a:p>
          <a:p>
            <a:r>
              <a:rPr lang="en-US" altLang="ko-KR" dirty="0"/>
              <a:t>10,000</a:t>
            </a:r>
            <a:r>
              <a:rPr lang="ko-KR" altLang="en-US" dirty="0"/>
              <a:t>개의 레코드를 가지는 전체 테스트 데이터에 접근하기 위해서 코드 안의 파일명을 변경해야 합니다</a:t>
            </a:r>
            <a:r>
              <a:rPr lang="en-US" altLang="ko-KR" dirty="0"/>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23</a:t>
            </a:fld>
            <a:endParaRPr lang="ko-KR" altLang="en-US"/>
          </a:p>
        </p:txBody>
      </p:sp>
    </p:spTree>
    <p:extLst>
      <p:ext uri="{BB962C8B-B14F-4D97-AF65-F5344CB8AC3E}">
        <p14:creationId xmlns:p14="http://schemas.microsoft.com/office/powerpoint/2010/main" val="11624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간단한 아이디어와 단순한 </a:t>
            </a:r>
            <a:r>
              <a:rPr lang="ko-KR" altLang="en-US" dirty="0" err="1"/>
              <a:t>파이썬</a:t>
            </a:r>
            <a:r>
              <a:rPr lang="ko-KR" altLang="en-US" dirty="0"/>
              <a:t> 코드를 통해 첫 번째 신경망을 구축함으로써 </a:t>
            </a:r>
            <a:r>
              <a:rPr lang="en-US" altLang="ko-KR" dirty="0"/>
              <a:t>MNIST </a:t>
            </a:r>
            <a:r>
              <a:rPr lang="ko-KR" altLang="en-US" dirty="0"/>
              <a:t>데이터에 대해 약 </a:t>
            </a:r>
            <a:r>
              <a:rPr lang="en-US" altLang="ko-KR" dirty="0"/>
              <a:t>95%</a:t>
            </a:r>
            <a:r>
              <a:rPr lang="ko-KR" altLang="en-US" dirty="0"/>
              <a:t>정확도를 달성했습니다</a:t>
            </a:r>
            <a:r>
              <a:rPr lang="en-US" altLang="ko-KR" dirty="0"/>
              <a:t>.</a:t>
            </a:r>
          </a:p>
          <a:p>
            <a:r>
              <a:rPr lang="ko-KR" altLang="en-US" dirty="0"/>
              <a:t>이는 충분히 훌륭한 결과이며 이 정도로 만족할 수도 있을 것입니다</a:t>
            </a:r>
            <a:r>
              <a:rPr lang="en-US" altLang="ko-KR" dirty="0"/>
              <a:t>.</a:t>
            </a:r>
          </a:p>
          <a:p>
            <a:endParaRPr lang="en-US" altLang="ko-KR" dirty="0"/>
          </a:p>
          <a:p>
            <a:r>
              <a:rPr lang="ko-KR" altLang="en-US" dirty="0"/>
              <a:t>그러나 우리가 좀 더 개선을 할 여지가 있을지도 모릅니다</a:t>
            </a:r>
            <a:r>
              <a:rPr lang="en-US" altLang="ko-KR" dirty="0"/>
              <a:t>.</a:t>
            </a:r>
          </a:p>
          <a:p>
            <a:endParaRPr lang="en-US" altLang="ko-KR" dirty="0"/>
          </a:p>
          <a:p>
            <a:r>
              <a:rPr lang="ko-KR" altLang="en-US" dirty="0"/>
              <a:t>가장 먼저 시도할 수 있는 개선은 </a:t>
            </a:r>
            <a:r>
              <a:rPr lang="ko-KR" altLang="en-US" dirty="0" err="1"/>
              <a:t>학습률을</a:t>
            </a:r>
            <a:r>
              <a:rPr lang="ko-KR" altLang="en-US" dirty="0"/>
              <a:t> 조정해 보는 것입니다</a:t>
            </a:r>
            <a:r>
              <a:rPr lang="en-US" altLang="ko-KR" dirty="0"/>
              <a:t>. </a:t>
            </a:r>
          </a:p>
          <a:p>
            <a:r>
              <a:rPr lang="ko-KR" altLang="en-US" dirty="0"/>
              <a:t>우리는 다양한 값으로 실험을 해보지도 않고 그냥 </a:t>
            </a:r>
            <a:r>
              <a:rPr lang="en-US" altLang="ko-KR" dirty="0"/>
              <a:t>0.3</a:t>
            </a:r>
            <a:r>
              <a:rPr lang="ko-KR" altLang="en-US" dirty="0"/>
              <a:t>이라는 </a:t>
            </a:r>
            <a:r>
              <a:rPr lang="ko-KR" altLang="en-US" dirty="0" err="1"/>
              <a:t>학습률을</a:t>
            </a:r>
            <a:r>
              <a:rPr lang="ko-KR" altLang="en-US" dirty="0"/>
              <a:t> 이용했습니다</a:t>
            </a:r>
            <a:r>
              <a:rPr lang="en-US" altLang="ko-KR" dirty="0"/>
              <a:t>.</a:t>
            </a:r>
          </a:p>
          <a:p>
            <a:endParaRPr lang="en-US" altLang="ko-KR" dirty="0"/>
          </a:p>
          <a:p>
            <a:r>
              <a:rPr lang="ko-KR" altLang="en-US" dirty="0"/>
              <a:t>이 그림은 </a:t>
            </a:r>
            <a:r>
              <a:rPr lang="ko-KR" altLang="en-US" dirty="0" err="1"/>
              <a:t>학습률에</a:t>
            </a:r>
            <a:r>
              <a:rPr lang="ko-KR" altLang="en-US" dirty="0"/>
              <a:t> 따른 성능을 그래프를 나타낸 것입니다</a:t>
            </a:r>
            <a:r>
              <a:rPr lang="en-US" altLang="ko-KR" dirty="0"/>
              <a:t>.</a:t>
            </a:r>
          </a:p>
          <a:p>
            <a:r>
              <a:rPr lang="ko-KR" altLang="en-US" dirty="0"/>
              <a:t>비록 충분한 횟수의 실험을 하지는 않았기 때문에 과학적인 접근 방식은 아니지만</a:t>
            </a:r>
            <a:r>
              <a:rPr lang="en-US" altLang="ko-KR" dirty="0"/>
              <a:t>, </a:t>
            </a:r>
            <a:r>
              <a:rPr lang="ko-KR" altLang="en-US" dirty="0" err="1"/>
              <a:t>학습률에</a:t>
            </a:r>
            <a:r>
              <a:rPr lang="ko-KR" altLang="en-US" dirty="0"/>
              <a:t> 최적의 값이 존재한다는 개념을 이해하기에는 충분한 그래프로 보입니다</a:t>
            </a:r>
            <a:r>
              <a:rPr lang="en-US" altLang="ko-KR" dirty="0"/>
              <a:t>.</a:t>
            </a:r>
          </a:p>
          <a:p>
            <a:r>
              <a:rPr lang="ko-KR" altLang="en-US" dirty="0"/>
              <a:t>그래프를 보면 </a:t>
            </a:r>
            <a:r>
              <a:rPr lang="en-US" altLang="ko-KR" dirty="0"/>
              <a:t>0.1~0.3</a:t>
            </a:r>
            <a:r>
              <a:rPr lang="ko-KR" altLang="en-US" dirty="0"/>
              <a:t>의 </a:t>
            </a:r>
            <a:r>
              <a:rPr lang="ko-KR" altLang="en-US" dirty="0" err="1"/>
              <a:t>학습률을</a:t>
            </a:r>
            <a:r>
              <a:rPr lang="ko-KR" altLang="en-US" dirty="0"/>
              <a:t> 가질 때 좋은 성능을 보입니다</a:t>
            </a:r>
            <a:r>
              <a:rPr lang="en-US" altLang="ko-KR" dirty="0"/>
              <a:t>.</a:t>
            </a:r>
            <a:r>
              <a:rPr lang="ko-KR" altLang="en-US" dirty="0"/>
              <a:t> </a:t>
            </a:r>
            <a:endParaRPr lang="en-US" altLang="ko-KR" dirty="0"/>
          </a:p>
          <a:p>
            <a:r>
              <a:rPr lang="en-US" altLang="ko-KR" dirty="0"/>
              <a:t>0.2</a:t>
            </a:r>
            <a:r>
              <a:rPr lang="ko-KR" altLang="en-US" dirty="0"/>
              <a:t>의 </a:t>
            </a:r>
            <a:r>
              <a:rPr lang="ko-KR" altLang="en-US" dirty="0" err="1"/>
              <a:t>학습률을</a:t>
            </a:r>
            <a:r>
              <a:rPr lang="ko-KR" altLang="en-US" dirty="0"/>
              <a:t> 적용해 보면 성능은 </a:t>
            </a:r>
            <a:r>
              <a:rPr lang="en-US" altLang="ko-KR" dirty="0"/>
              <a:t>0.9537</a:t>
            </a:r>
            <a:r>
              <a:rPr lang="ko-KR" altLang="en-US" dirty="0"/>
              <a:t>로 나왔습니다</a:t>
            </a:r>
            <a:r>
              <a:rPr lang="en-US" altLang="ko-KR" dirty="0"/>
              <a:t>. </a:t>
            </a:r>
            <a:r>
              <a:rPr lang="ko-KR" altLang="en-US" dirty="0" err="1"/>
              <a:t>학습률이</a:t>
            </a:r>
            <a:r>
              <a:rPr lang="ko-KR" altLang="en-US" dirty="0"/>
              <a:t> </a:t>
            </a:r>
            <a:r>
              <a:rPr lang="en-US" altLang="ko-KR" dirty="0"/>
              <a:t>0.1</a:t>
            </a:r>
            <a:r>
              <a:rPr lang="ko-KR" altLang="en-US" dirty="0"/>
              <a:t>이나 </a:t>
            </a:r>
            <a:r>
              <a:rPr lang="en-US" altLang="ko-KR" dirty="0"/>
              <a:t>0.3</a:t>
            </a:r>
            <a:r>
              <a:rPr lang="ko-KR" altLang="en-US" dirty="0"/>
              <a:t>일때보다 조금 더 좋은 결과입니다</a:t>
            </a:r>
            <a:r>
              <a:rPr lang="en-US" altLang="ko-KR" dirty="0"/>
              <a:t>.</a:t>
            </a:r>
          </a:p>
          <a:p>
            <a:endParaRPr lang="en-US" altLang="ko-KR" dirty="0"/>
          </a:p>
          <a:p>
            <a:r>
              <a:rPr lang="ko-KR" altLang="en-US" dirty="0"/>
              <a:t>이제 우리는 </a:t>
            </a:r>
            <a:r>
              <a:rPr lang="ko-KR" altLang="en-US" dirty="0" err="1"/>
              <a:t>학습률을</a:t>
            </a:r>
            <a:r>
              <a:rPr lang="ko-KR" altLang="en-US" dirty="0"/>
              <a:t> </a:t>
            </a:r>
            <a:r>
              <a:rPr lang="en-US" altLang="ko-KR" dirty="0"/>
              <a:t>0.2</a:t>
            </a:r>
            <a:r>
              <a:rPr lang="ko-KR" altLang="en-US" dirty="0"/>
              <a:t>로 고정하겠습니다</a:t>
            </a:r>
            <a:r>
              <a:rPr lang="en-US" altLang="ko-KR" dirty="0"/>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24</a:t>
            </a:fld>
            <a:endParaRPr lang="ko-KR" altLang="en-US"/>
          </a:p>
        </p:txBody>
      </p:sp>
    </p:spTree>
    <p:extLst>
      <p:ext uri="{BB962C8B-B14F-4D97-AF65-F5344CB8AC3E}">
        <p14:creationId xmlns:p14="http://schemas.microsoft.com/office/powerpoint/2010/main" val="3185675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25</a:t>
            </a:fld>
            <a:endParaRPr lang="ko-KR" altLang="en-US"/>
          </a:p>
        </p:txBody>
      </p:sp>
    </p:spTree>
    <p:extLst>
      <p:ext uri="{BB962C8B-B14F-4D97-AF65-F5344CB8AC3E}">
        <p14:creationId xmlns:p14="http://schemas.microsoft.com/office/powerpoint/2010/main" val="3680482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 모음에 대해 학습을 여러 번 반복함으로써 신경망의 성능을 개선 할 수 있습니다</a:t>
            </a:r>
            <a:r>
              <a:rPr lang="en-US" altLang="ko-KR" dirty="0"/>
              <a:t>.</a:t>
            </a:r>
          </a:p>
          <a:p>
            <a:r>
              <a:rPr lang="ko-KR" altLang="en-US" dirty="0"/>
              <a:t>한 번 수행을 주기</a:t>
            </a:r>
            <a:r>
              <a:rPr lang="en-US" altLang="ko-KR" dirty="0"/>
              <a:t>(epoch)</a:t>
            </a:r>
            <a:r>
              <a:rPr lang="ko-KR" altLang="en-US" dirty="0"/>
              <a:t>라고 합니다</a:t>
            </a:r>
            <a:r>
              <a:rPr lang="en-US" altLang="ko-KR" dirty="0"/>
              <a:t>. </a:t>
            </a:r>
          </a:p>
          <a:p>
            <a:r>
              <a:rPr lang="en-US" altLang="ko-KR" dirty="0"/>
              <a:t>10</a:t>
            </a:r>
            <a:r>
              <a:rPr lang="ko-KR" altLang="en-US" dirty="0"/>
              <a:t>번 주기</a:t>
            </a:r>
            <a:r>
              <a:rPr lang="en-US" altLang="ko-KR" dirty="0"/>
              <a:t>(epoch)</a:t>
            </a:r>
            <a:r>
              <a:rPr lang="ko-KR" altLang="en-US" dirty="0"/>
              <a:t>로 학습한다는 것은 전체 학습 데이터 모음에 대해 학습을 </a:t>
            </a:r>
            <a:r>
              <a:rPr lang="en-US" altLang="ko-KR" dirty="0"/>
              <a:t>10</a:t>
            </a:r>
            <a:r>
              <a:rPr lang="ko-KR" altLang="en-US" dirty="0"/>
              <a:t>번 반복하는 것이라는 의미입니다</a:t>
            </a:r>
            <a:r>
              <a:rPr lang="en-US" altLang="ko-KR" dirty="0"/>
              <a:t>.</a:t>
            </a:r>
          </a:p>
          <a:p>
            <a:r>
              <a:rPr lang="ko-KR" altLang="en-US" dirty="0"/>
              <a:t>이런 반복을 하는 이유는 경사 하강법에 의해 가중치의 값이 업데이트되는 과정에서 더 많은 가능성을 제공해주기 때문입니다</a:t>
            </a:r>
            <a:r>
              <a:rPr lang="en-US" altLang="ko-KR" dirty="0"/>
              <a:t>.</a:t>
            </a:r>
          </a:p>
          <a:p>
            <a:endParaRPr lang="en-US" altLang="ko-KR" dirty="0"/>
          </a:p>
          <a:p>
            <a:r>
              <a:rPr lang="ko-KR" altLang="en-US" dirty="0"/>
              <a:t>일단 두 번의 주기로 시도를 해보겠습니다</a:t>
            </a:r>
            <a:r>
              <a:rPr lang="en-US" altLang="ko-KR" dirty="0"/>
              <a:t>.</a:t>
            </a:r>
          </a:p>
          <a:p>
            <a:r>
              <a:rPr lang="ko-KR" altLang="en-US" dirty="0"/>
              <a:t>두 번의 주기를 실행한 결과로 성능이 </a:t>
            </a:r>
            <a:r>
              <a:rPr lang="en-US" altLang="ko-KR" dirty="0"/>
              <a:t>0.9581</a:t>
            </a:r>
            <a:r>
              <a:rPr lang="ko-KR" altLang="en-US" dirty="0"/>
              <a:t>로 조금 더 개선되었습니다</a:t>
            </a:r>
            <a:r>
              <a:rPr lang="en-US" altLang="ko-KR" dirty="0"/>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26</a:t>
            </a:fld>
            <a:endParaRPr lang="ko-KR" altLang="en-US"/>
          </a:p>
        </p:txBody>
      </p:sp>
    </p:spTree>
    <p:extLst>
      <p:ext uri="{BB962C8B-B14F-4D97-AF65-F5344CB8AC3E}">
        <p14:creationId xmlns:p14="http://schemas.microsoft.com/office/powerpoint/2010/main" val="1415437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학률과</a:t>
            </a:r>
            <a:r>
              <a:rPr lang="ko-KR" altLang="en-US" dirty="0"/>
              <a:t> 마찬가지로 주기에 대해서도 실험을 통해 그래프를 그려보겠습니다</a:t>
            </a:r>
            <a:r>
              <a:rPr lang="en-US" altLang="ko-KR" dirty="0"/>
              <a:t>.</a:t>
            </a:r>
          </a:p>
          <a:p>
            <a:r>
              <a:rPr lang="ko-KR" altLang="en-US" dirty="0"/>
              <a:t>직관적으로 생각하면 학습을 많이 할 수록 좋은 성능을 얻을 것 같습니다</a:t>
            </a:r>
            <a:r>
              <a:rPr lang="en-US" altLang="ko-KR" dirty="0"/>
              <a:t>.</a:t>
            </a:r>
          </a:p>
          <a:p>
            <a:r>
              <a:rPr lang="ko-KR" altLang="en-US" dirty="0"/>
              <a:t>하지만 여러분 중 일부는 너무 학습을 많이 하면 신경망이 학습 데이터에 </a:t>
            </a:r>
            <a:r>
              <a:rPr lang="ko-KR" altLang="en-US" dirty="0" err="1"/>
              <a:t>오버피팅</a:t>
            </a:r>
            <a:r>
              <a:rPr lang="en-US" altLang="ko-KR" dirty="0"/>
              <a:t>(</a:t>
            </a:r>
            <a:r>
              <a:rPr lang="ko-KR" altLang="en-US" dirty="0" err="1"/>
              <a:t>과적합</a:t>
            </a:r>
            <a:r>
              <a:rPr lang="en-US" altLang="ko-KR" dirty="0"/>
              <a:t>)</a:t>
            </a:r>
            <a:r>
              <a:rPr lang="ko-KR" altLang="en-US" dirty="0"/>
              <a:t>되어 이전에 보지 못한 신규 데이터에 대해서는 성능이 오히려 떨어지므로</a:t>
            </a:r>
            <a:endParaRPr lang="en-US" altLang="ko-KR" dirty="0"/>
          </a:p>
          <a:p>
            <a:r>
              <a:rPr lang="ko-KR" altLang="en-US" dirty="0"/>
              <a:t>지나친 학습은 좋지 않다는 것을 알고 있을 것입니다</a:t>
            </a:r>
            <a:r>
              <a:rPr lang="en-US" altLang="ko-KR" dirty="0"/>
              <a:t>.</a:t>
            </a:r>
          </a:p>
          <a:p>
            <a:r>
              <a:rPr lang="ko-KR" altLang="en-US" dirty="0"/>
              <a:t>이러한 </a:t>
            </a:r>
            <a:r>
              <a:rPr lang="ko-KR" altLang="en-US" dirty="0" err="1"/>
              <a:t>오버피팅은</a:t>
            </a:r>
            <a:r>
              <a:rPr lang="ko-KR" altLang="en-US" dirty="0"/>
              <a:t> 신경망 뿐만 아니라 </a:t>
            </a:r>
            <a:r>
              <a:rPr lang="ko-KR" altLang="en-US" dirty="0" err="1"/>
              <a:t>머신러닝의</a:t>
            </a:r>
            <a:r>
              <a:rPr lang="ko-KR" altLang="en-US" dirty="0"/>
              <a:t> 다양한 분야에서 세심한 주의를 기울여야 하는 특성 중 하나입니다</a:t>
            </a:r>
            <a:r>
              <a:rPr lang="en-US" altLang="ko-KR" dirty="0"/>
              <a:t>.</a:t>
            </a:r>
          </a:p>
          <a:p>
            <a:endParaRPr lang="en-US" altLang="ko-KR" dirty="0"/>
          </a:p>
          <a:p>
            <a:r>
              <a:rPr lang="ko-KR" altLang="en-US" dirty="0"/>
              <a:t>그래프를 보니 결과가 그리 예측 가능하게 나타나지는 않는 것 같습니다</a:t>
            </a:r>
            <a:r>
              <a:rPr lang="en-US" altLang="ko-KR" dirty="0"/>
              <a:t>. 5~7 </a:t>
            </a:r>
            <a:r>
              <a:rPr lang="ko-KR" altLang="en-US" dirty="0"/>
              <a:t>주기 사이에 최적의 주기가 존재하는 것으로 보입니다</a:t>
            </a:r>
            <a:r>
              <a:rPr lang="en-US" altLang="ko-KR" dirty="0"/>
              <a:t>.</a:t>
            </a:r>
          </a:p>
          <a:p>
            <a:r>
              <a:rPr lang="en-US" altLang="ko-KR" dirty="0"/>
              <a:t>7</a:t>
            </a:r>
            <a:r>
              <a:rPr lang="ko-KR" altLang="en-US" dirty="0"/>
              <a:t>주기 이후에는 성능이 떨어지는데 이는 아마 </a:t>
            </a:r>
            <a:r>
              <a:rPr lang="ko-KR" altLang="en-US" dirty="0" err="1"/>
              <a:t>오버피팅의</a:t>
            </a:r>
            <a:r>
              <a:rPr lang="ko-KR" altLang="en-US" dirty="0"/>
              <a:t> 영향 같습니다</a:t>
            </a:r>
            <a:r>
              <a:rPr lang="en-US" altLang="ko-KR" dirty="0"/>
              <a:t>.</a:t>
            </a:r>
          </a:p>
          <a:p>
            <a:r>
              <a:rPr lang="ko-KR" altLang="en-US" dirty="0"/>
              <a:t>주기가 </a:t>
            </a:r>
            <a:r>
              <a:rPr lang="en-US" altLang="ko-KR" dirty="0"/>
              <a:t>6</a:t>
            </a:r>
            <a:r>
              <a:rPr lang="ko-KR" altLang="en-US" dirty="0" err="1"/>
              <a:t>일때</a:t>
            </a:r>
            <a:r>
              <a:rPr lang="ko-KR" altLang="en-US" dirty="0"/>
              <a:t> 성능이 확 떨어지는 것으로 보아 신경망이 경사 하강법의 과정에서 잘못된 최저점에 빠져버린 것 같습니다</a:t>
            </a:r>
            <a:r>
              <a:rPr lang="en-US" altLang="ko-KR" dirty="0"/>
              <a:t>.</a:t>
            </a:r>
          </a:p>
          <a:p>
            <a:r>
              <a:rPr lang="ko-KR" altLang="en-US" dirty="0"/>
              <a:t>신경망의 학습 과정에는 본질적으로 임의의 요소가 들어가므로 예상치 못한 결과가 종종 발생합니다</a:t>
            </a:r>
            <a:r>
              <a:rPr lang="en-US" altLang="ko-KR" dirty="0"/>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27</a:t>
            </a:fld>
            <a:endParaRPr lang="ko-KR" altLang="en-US"/>
          </a:p>
        </p:txBody>
      </p:sp>
    </p:spTree>
    <p:extLst>
      <p:ext uri="{BB962C8B-B14F-4D97-AF65-F5344CB8AC3E}">
        <p14:creationId xmlns:p14="http://schemas.microsoft.com/office/powerpoint/2010/main" val="1499882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또 한 가지 의심해 볼 수 있는 점은 어쩌면 큰 주기에 대해서는 </a:t>
            </a:r>
            <a:r>
              <a:rPr lang="ko-KR" altLang="en-US" dirty="0" err="1"/>
              <a:t>학습률이</a:t>
            </a:r>
            <a:r>
              <a:rPr lang="ko-KR" altLang="en-US" dirty="0"/>
              <a:t> 너무 큰 것은 아닐까 하는 점입니다</a:t>
            </a:r>
            <a:r>
              <a:rPr lang="en-US" altLang="ko-KR" dirty="0"/>
              <a:t>.</a:t>
            </a:r>
            <a:endParaRPr lang="ko-KR" altLang="en-US" dirty="0"/>
          </a:p>
          <a:p>
            <a:r>
              <a:rPr lang="ko-KR" altLang="en-US" dirty="0" err="1"/>
              <a:t>학습률을</a:t>
            </a:r>
            <a:r>
              <a:rPr lang="ko-KR" altLang="en-US" dirty="0"/>
              <a:t> </a:t>
            </a:r>
            <a:r>
              <a:rPr lang="en-US" altLang="ko-KR" dirty="0"/>
              <a:t>0.2</a:t>
            </a:r>
            <a:r>
              <a:rPr lang="ko-KR" altLang="en-US" dirty="0"/>
              <a:t>에서 </a:t>
            </a:r>
            <a:r>
              <a:rPr lang="en-US" altLang="ko-KR" dirty="0"/>
              <a:t>0.1</a:t>
            </a:r>
            <a:r>
              <a:rPr lang="ko-KR" altLang="en-US" dirty="0"/>
              <a:t>로 줄여서 다시 실험한 결과를 보면</a:t>
            </a:r>
            <a:endParaRPr lang="en-US" altLang="ko-KR" dirty="0"/>
          </a:p>
          <a:p>
            <a:r>
              <a:rPr lang="ko-KR" altLang="en-US" dirty="0" err="1"/>
              <a:t>학습률이</a:t>
            </a:r>
            <a:r>
              <a:rPr lang="ko-KR" altLang="en-US" dirty="0"/>
              <a:t> </a:t>
            </a:r>
            <a:r>
              <a:rPr lang="en-US" altLang="ko-KR" dirty="0"/>
              <a:t>0.2</a:t>
            </a:r>
            <a:r>
              <a:rPr lang="ko-KR" altLang="en-US" dirty="0"/>
              <a:t>일 때 그리고 주기 </a:t>
            </a:r>
            <a:r>
              <a:rPr lang="en-US" altLang="ko-KR" dirty="0"/>
              <a:t>7</a:t>
            </a:r>
            <a:r>
              <a:rPr lang="ko-KR" altLang="en-US" dirty="0"/>
              <a:t>에서 </a:t>
            </a:r>
            <a:r>
              <a:rPr lang="ko-KR" altLang="en-US" dirty="0" err="1"/>
              <a:t>최고성능은</a:t>
            </a:r>
            <a:r>
              <a:rPr lang="ko-KR" altLang="en-US" dirty="0"/>
              <a:t> </a:t>
            </a:r>
            <a:r>
              <a:rPr lang="en-US" altLang="ko-KR" dirty="0"/>
              <a:t>0.9628 </a:t>
            </a:r>
            <a:r>
              <a:rPr lang="ko-KR" altLang="en-US" dirty="0"/>
              <a:t>이었습니다</a:t>
            </a:r>
            <a:r>
              <a:rPr lang="en-US" altLang="ko-KR" dirty="0"/>
              <a:t>.</a:t>
            </a:r>
          </a:p>
          <a:p>
            <a:endParaRPr lang="en-US" altLang="ko-KR" dirty="0"/>
          </a:p>
          <a:p>
            <a:r>
              <a:rPr lang="ko-KR" altLang="en-US" dirty="0" err="1"/>
              <a:t>학습률을</a:t>
            </a:r>
            <a:r>
              <a:rPr lang="ko-KR" altLang="en-US" dirty="0"/>
              <a:t> </a:t>
            </a:r>
            <a:r>
              <a:rPr lang="ko-KR" altLang="en-US" dirty="0" err="1"/>
              <a:t>낮춰줌으로써</a:t>
            </a:r>
            <a:r>
              <a:rPr lang="ko-KR" altLang="en-US" dirty="0"/>
              <a:t> 주기 수가 늘어남에 따라 실제로는 더 나은 성능을 보인다는 점을 확인할 수 있습니다</a:t>
            </a:r>
            <a:r>
              <a:rPr lang="en-US" altLang="ko-KR" dirty="0"/>
              <a:t>.</a:t>
            </a:r>
          </a:p>
          <a:p>
            <a:endParaRPr lang="en-US" altLang="ko-KR" dirty="0"/>
          </a:p>
          <a:p>
            <a:r>
              <a:rPr lang="ko-KR" altLang="en-US" dirty="0"/>
              <a:t>직관적으로 생각해봐도 더 오랜 기간 경사 하강을 탐색하게 되면 한 걸음을 좀 더 작게 내딛더라도 전반적으로 보다 좋은 경로를 찾을 수 있다는 것이 이해가 됩니다</a:t>
            </a:r>
            <a:r>
              <a:rPr lang="en-US" altLang="ko-KR" dirty="0"/>
              <a:t>.</a:t>
            </a:r>
          </a:p>
          <a:p>
            <a:r>
              <a:rPr lang="ko-KR" altLang="en-US" dirty="0"/>
              <a:t>우리의 신경망을 </a:t>
            </a:r>
            <a:r>
              <a:rPr lang="en-US" altLang="ko-KR" dirty="0"/>
              <a:t>MNIST</a:t>
            </a:r>
            <a:r>
              <a:rPr lang="ko-KR" altLang="en-US" dirty="0"/>
              <a:t>의 학습에 적용할 때는 주기 </a:t>
            </a:r>
            <a:r>
              <a:rPr lang="en-US" altLang="ko-KR" dirty="0"/>
              <a:t>5</a:t>
            </a:r>
            <a:r>
              <a:rPr lang="ko-KR" altLang="en-US" dirty="0"/>
              <a:t>가 최적의 주기로 보입니다</a:t>
            </a:r>
            <a:r>
              <a:rPr lang="en-US" altLang="ko-KR" dirty="0"/>
              <a:t>.</a:t>
            </a:r>
          </a:p>
          <a:p>
            <a:r>
              <a:rPr lang="ko-KR" altLang="en-US" dirty="0"/>
              <a:t>그러나 제대로 확인하기 위해서는 </a:t>
            </a:r>
            <a:r>
              <a:rPr lang="ko-KR" altLang="en-US" dirty="0" err="1"/>
              <a:t>학습률과</a:t>
            </a:r>
            <a:r>
              <a:rPr lang="ko-KR" altLang="en-US" dirty="0"/>
              <a:t> 주기의 다양한 조합에 대해 여러 번 실험을 해서</a:t>
            </a:r>
            <a:endParaRPr lang="en-US" altLang="ko-KR" dirty="0"/>
          </a:p>
          <a:p>
            <a:r>
              <a:rPr lang="ko-KR" altLang="en-US" dirty="0"/>
              <a:t>경사 하강법에 내재되어 있는 임의적 요소의 효과를 최소화해야 합니다</a:t>
            </a:r>
            <a:r>
              <a:rPr lang="en-US" altLang="ko-KR" dirty="0"/>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28</a:t>
            </a:fld>
            <a:endParaRPr lang="ko-KR" altLang="en-US"/>
          </a:p>
        </p:txBody>
      </p:sp>
    </p:spTree>
    <p:extLst>
      <p:ext uri="{BB962C8B-B14F-4D97-AF65-F5344CB8AC3E}">
        <p14:creationId xmlns:p14="http://schemas.microsoft.com/office/powerpoint/2010/main" val="2800579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신경망을 개선하는 또 한가지 방법은 신경망의 구조를 변경하는 것입니다</a:t>
            </a:r>
            <a:r>
              <a:rPr lang="en-US" altLang="ko-KR" dirty="0"/>
              <a:t>. </a:t>
            </a:r>
          </a:p>
          <a:p>
            <a:r>
              <a:rPr lang="ko-KR" altLang="en-US" dirty="0"/>
              <a:t>중간에 있는 은닉 계층의 노드의 수를 변경해 보겠습니다</a:t>
            </a:r>
            <a:r>
              <a:rPr lang="en-US" altLang="ko-KR" dirty="0"/>
              <a:t>.</a:t>
            </a:r>
          </a:p>
          <a:p>
            <a:endParaRPr lang="en-US" altLang="ko-KR" dirty="0"/>
          </a:p>
          <a:p>
            <a:r>
              <a:rPr lang="ko-KR" altLang="en-US" dirty="0"/>
              <a:t>은닉 노드의 수를 변경하기에 앞서 이를 변경하면 어떤 일이 벌어질지 생각해보겠습니다</a:t>
            </a:r>
            <a:r>
              <a:rPr lang="en-US" altLang="ko-KR" dirty="0"/>
              <a:t>.</a:t>
            </a:r>
          </a:p>
          <a:p>
            <a:r>
              <a:rPr lang="ko-KR" altLang="en-US" dirty="0"/>
              <a:t>입력 노드는 그저 입력 신호를 가져올 뿐이며 출력 노드는 신경망이 제시하는 답을 출력할 뿐입니다</a:t>
            </a:r>
            <a:r>
              <a:rPr lang="en-US" altLang="ko-KR" dirty="0"/>
              <a:t>.</a:t>
            </a:r>
          </a:p>
          <a:p>
            <a:r>
              <a:rPr lang="ko-KR" altLang="en-US" dirty="0"/>
              <a:t>입력 값이 답을 낼 수 있도록 학습하는 부분이 바로 은닉 계층입니다</a:t>
            </a:r>
            <a:r>
              <a:rPr lang="en-US" altLang="ko-KR" dirty="0"/>
              <a:t>.</a:t>
            </a:r>
          </a:p>
          <a:p>
            <a:endParaRPr lang="en-US" altLang="ko-KR" dirty="0"/>
          </a:p>
          <a:p>
            <a:r>
              <a:rPr lang="ko-KR" altLang="en-US" dirty="0"/>
              <a:t>만일 너무 적은 수의 은닉 노드</a:t>
            </a:r>
            <a:r>
              <a:rPr lang="en-US" altLang="ko-KR" dirty="0"/>
              <a:t>,</a:t>
            </a:r>
            <a:r>
              <a:rPr lang="ko-KR" altLang="en-US" dirty="0"/>
              <a:t> 예를 들어 </a:t>
            </a:r>
            <a:r>
              <a:rPr lang="en-US" altLang="ko-KR" dirty="0"/>
              <a:t>3</a:t>
            </a:r>
            <a:r>
              <a:rPr lang="ko-KR" altLang="en-US" dirty="0"/>
              <a:t>개의 은닉 노드를 가진다면 학습을 할 공간이 부족해 학습을 진행할 수 없게 됩니다</a:t>
            </a:r>
            <a:r>
              <a:rPr lang="en-US" altLang="ko-KR" dirty="0"/>
              <a:t>.</a:t>
            </a:r>
          </a:p>
          <a:p>
            <a:r>
              <a:rPr lang="ko-KR" altLang="en-US" dirty="0"/>
              <a:t>마치 </a:t>
            </a:r>
            <a:r>
              <a:rPr lang="en-US" altLang="ko-KR" dirty="0"/>
              <a:t>3</a:t>
            </a:r>
            <a:r>
              <a:rPr lang="ko-KR" altLang="en-US" dirty="0"/>
              <a:t>개의 좌석을 가지는 자동차에 </a:t>
            </a:r>
            <a:r>
              <a:rPr lang="en-US" altLang="ko-KR" dirty="0"/>
              <a:t>10</a:t>
            </a:r>
            <a:r>
              <a:rPr lang="ko-KR" altLang="en-US" dirty="0"/>
              <a:t>명을 태우려고 하는 셈인 것입니다</a:t>
            </a:r>
            <a:r>
              <a:rPr lang="en-US" altLang="ko-KR" dirty="0"/>
              <a:t>.</a:t>
            </a:r>
          </a:p>
          <a:p>
            <a:r>
              <a:rPr lang="ko-KR" altLang="en-US" dirty="0"/>
              <a:t>컴퓨터 과학자들은 이러한 제한을 학습 용량</a:t>
            </a:r>
            <a:r>
              <a:rPr lang="en-US" altLang="ko-KR" dirty="0"/>
              <a:t>(learning</a:t>
            </a:r>
            <a:r>
              <a:rPr lang="ko-KR" altLang="en-US" dirty="0"/>
              <a:t> </a:t>
            </a:r>
            <a:r>
              <a:rPr lang="en-US" altLang="ko-KR" dirty="0"/>
              <a:t>capacity)</a:t>
            </a:r>
            <a:r>
              <a:rPr lang="ko-KR" altLang="en-US" dirty="0"/>
              <a:t>이라고 합니다</a:t>
            </a:r>
            <a:r>
              <a:rPr lang="en-US" altLang="ko-KR" dirty="0"/>
              <a:t>. </a:t>
            </a:r>
          </a:p>
          <a:p>
            <a:r>
              <a:rPr lang="ko-KR" altLang="en-US" dirty="0"/>
              <a:t>우리의 신경망은 학습 용량 이상을 학습할 수 없습니다</a:t>
            </a:r>
            <a:r>
              <a:rPr lang="en-US" altLang="ko-KR" dirty="0"/>
              <a:t>.</a:t>
            </a:r>
          </a:p>
          <a:p>
            <a:r>
              <a:rPr lang="ko-KR" altLang="en-US" dirty="0"/>
              <a:t>만일 </a:t>
            </a:r>
            <a:r>
              <a:rPr lang="en-US" altLang="ko-KR" dirty="0"/>
              <a:t>10,000</a:t>
            </a:r>
            <a:r>
              <a:rPr lang="ko-KR" altLang="en-US" dirty="0"/>
              <a:t>개의 은닉 노드를 가진다면 어떨까요</a:t>
            </a:r>
            <a:r>
              <a:rPr lang="en-US" altLang="ko-KR" dirty="0"/>
              <a:t>? </a:t>
            </a:r>
          </a:p>
          <a:p>
            <a:r>
              <a:rPr lang="ko-KR" altLang="en-US" dirty="0"/>
              <a:t>학습 용량이 부족한 일은 발생하지 않겠지만 학습이 진행되기에 너무나도 많은</a:t>
            </a:r>
            <a:r>
              <a:rPr lang="en-US" altLang="ko-KR" dirty="0"/>
              <a:t> </a:t>
            </a:r>
            <a:r>
              <a:rPr lang="ko-KR" altLang="en-US" dirty="0"/>
              <a:t>선택지가 있어 신경망이 학습하기가 어려워집니다</a:t>
            </a:r>
            <a:r>
              <a:rPr lang="en-US" altLang="ko-KR" dirty="0"/>
              <a:t>.</a:t>
            </a:r>
          </a:p>
          <a:p>
            <a:r>
              <a:rPr lang="ko-KR" altLang="en-US" dirty="0"/>
              <a:t>이러한 신경망을 학습시키려면 수만 번의 주기를 돌려야 할 것입니다</a:t>
            </a:r>
            <a:r>
              <a:rPr lang="en-US" altLang="ko-KR" dirty="0"/>
              <a:t>.</a:t>
            </a:r>
          </a:p>
          <a:p>
            <a:endParaRPr lang="en-US" altLang="ko-KR" dirty="0"/>
          </a:p>
          <a:p>
            <a:r>
              <a:rPr lang="ko-KR" altLang="en-US" dirty="0"/>
              <a:t>위 그림은 몇 가지 실험을 한 결과입니다</a:t>
            </a:r>
            <a:r>
              <a:rPr lang="en-US" altLang="ko-KR" dirty="0"/>
              <a:t>.</a:t>
            </a:r>
          </a:p>
          <a:p>
            <a:r>
              <a:rPr lang="ko-KR" altLang="en-US" dirty="0"/>
              <a:t>은닉 노드의 개수가 매우 작을 때에는 그 결과가 그다지 좋지 않음을 볼 수 있습니다</a:t>
            </a:r>
            <a:r>
              <a:rPr lang="en-US" altLang="ko-KR" dirty="0"/>
              <a:t>. </a:t>
            </a:r>
            <a:r>
              <a:rPr lang="ko-KR" altLang="en-US" dirty="0"/>
              <a:t>이는 우리가 예상했던 그대로입니다</a:t>
            </a:r>
            <a:r>
              <a:rPr lang="en-US" altLang="ko-KR" dirty="0"/>
              <a:t>.</a:t>
            </a:r>
          </a:p>
          <a:p>
            <a:r>
              <a:rPr lang="ko-KR" altLang="en-US" dirty="0"/>
              <a:t>은닉 노드의 수를 </a:t>
            </a:r>
            <a:r>
              <a:rPr lang="ko-KR" altLang="en-US" dirty="0" err="1"/>
              <a:t>늘려감에</a:t>
            </a:r>
            <a:r>
              <a:rPr lang="ko-KR" altLang="en-US" dirty="0"/>
              <a:t> 따라 결과가 개선되기는 하지만</a:t>
            </a:r>
            <a:r>
              <a:rPr lang="en-US" altLang="ko-KR" dirty="0"/>
              <a:t>, </a:t>
            </a:r>
            <a:r>
              <a:rPr lang="ko-KR" altLang="en-US" dirty="0"/>
              <a:t>급속도로 좋아지지는 않습니다</a:t>
            </a:r>
            <a:r>
              <a:rPr lang="en-US" altLang="ko-KR" dirty="0"/>
              <a:t>.</a:t>
            </a:r>
          </a:p>
          <a:p>
            <a:r>
              <a:rPr lang="ko-KR" altLang="en-US" dirty="0"/>
              <a:t>은닉 노드가 늘어난다는 것은 직전 계층과 직후 계층에 있는 모든 노드들의 연결에 영향을 줌으로써 수많은 연산이 추가적으로 필요하게 된다는 뜻이고 따라서 신경망을 학습시키는 데 소요되는 시간도 크게 늘어나게 됩니다</a:t>
            </a:r>
            <a:r>
              <a:rPr lang="en-US" altLang="ko-KR" dirty="0"/>
              <a:t>.</a:t>
            </a:r>
          </a:p>
          <a:p>
            <a:r>
              <a:rPr lang="ko-KR" altLang="en-US" dirty="0"/>
              <a:t>그러므로 우리는 감당할 수 있는 수준의 시간을 고려해 은닉 노드의 개수를 선정해야 합니다</a:t>
            </a:r>
            <a:r>
              <a:rPr lang="en-US" altLang="ko-KR" dirty="0"/>
              <a:t>.</a:t>
            </a:r>
          </a:p>
          <a:p>
            <a:r>
              <a:rPr lang="ko-KR" altLang="en-US" dirty="0"/>
              <a:t>여기서 우리는 </a:t>
            </a:r>
            <a:r>
              <a:rPr lang="en-US" altLang="ko-KR" dirty="0"/>
              <a:t>200</a:t>
            </a:r>
            <a:r>
              <a:rPr lang="ko-KR" altLang="en-US" dirty="0"/>
              <a:t>개로 선택해보겠습니다</a:t>
            </a:r>
            <a:r>
              <a:rPr lang="en-US" altLang="ko-KR" dirty="0"/>
              <a:t>. </a:t>
            </a:r>
          </a:p>
          <a:p>
            <a:r>
              <a:rPr lang="ko-KR" altLang="en-US" dirty="0"/>
              <a:t>컴퓨터에 따라서 성능차이는 존재 할 수 있습니다</a:t>
            </a:r>
            <a:r>
              <a:rPr lang="en-US" altLang="ko-KR" dirty="0"/>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29</a:t>
            </a:fld>
            <a:endParaRPr lang="ko-KR" altLang="en-US"/>
          </a:p>
        </p:txBody>
      </p:sp>
    </p:spTree>
    <p:extLst>
      <p:ext uri="{BB962C8B-B14F-4D97-AF65-F5344CB8AC3E}">
        <p14:creationId xmlns:p14="http://schemas.microsoft.com/office/powerpoint/2010/main" val="50329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우리는 간단한 개념과 길지 않은 </a:t>
            </a:r>
            <a:r>
              <a:rPr lang="ko-KR" altLang="en-US" dirty="0" err="1"/>
              <a:t>파이썬</a:t>
            </a:r>
            <a:r>
              <a:rPr lang="ko-KR" altLang="en-US" dirty="0"/>
              <a:t> 코드만을 이용해 신경망의 구축에 성공했습니다</a:t>
            </a:r>
            <a:r>
              <a:rPr lang="en-US" altLang="ko-KR" dirty="0"/>
              <a:t>.</a:t>
            </a:r>
          </a:p>
          <a:p>
            <a:endParaRPr lang="en-US" altLang="ko-KR" dirty="0"/>
          </a:p>
          <a:p>
            <a:r>
              <a:rPr lang="ko-KR" altLang="en-US" dirty="0"/>
              <a:t>비록 대단한 수학적 지식을 이용하지 않았지만 우리가 만든 신경망은 성능이 꽤 좋다는 것도 확인을 했습니다</a:t>
            </a:r>
            <a:r>
              <a:rPr lang="en-US" altLang="ko-KR" dirty="0"/>
              <a:t>.</a:t>
            </a:r>
          </a:p>
          <a:p>
            <a:r>
              <a:rPr lang="ko-KR" altLang="en-US" dirty="0"/>
              <a:t>학계나 연구소에서 만든 신경망에 비교하더라도 충분히 좋은 성능을 보인 것입니다</a:t>
            </a:r>
            <a:r>
              <a:rPr lang="en-US" altLang="ko-KR" dirty="0"/>
              <a:t>.</a:t>
            </a:r>
          </a:p>
          <a:p>
            <a:endParaRPr lang="ko-KR" altLang="en-US" dirty="0"/>
          </a:p>
          <a:p>
            <a:r>
              <a:rPr lang="ko-KR" altLang="en-US" dirty="0"/>
              <a:t>최종 코드에서는 최종 정확도만 결과로 출력합니다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30</a:t>
            </a:fld>
            <a:endParaRPr lang="ko-KR" altLang="en-US"/>
          </a:p>
        </p:txBody>
      </p:sp>
    </p:spTree>
    <p:extLst>
      <p:ext uri="{BB962C8B-B14F-4D97-AF65-F5344CB8AC3E}">
        <p14:creationId xmlns:p14="http://schemas.microsoft.com/office/powerpoint/2010/main" val="225341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chemeClr val="tx1"/>
                </a:solidFill>
              </a:rPr>
              <a:t>MNIST </a:t>
            </a:r>
            <a:r>
              <a:rPr lang="ko-KR" altLang="en-US" dirty="0">
                <a:solidFill>
                  <a:schemeClr val="tx1"/>
                </a:solidFill>
              </a:rPr>
              <a:t>데이터는 여러분이</a:t>
            </a:r>
            <a:r>
              <a:rPr lang="en-US" altLang="ko-KR" dirty="0">
                <a:solidFill>
                  <a:schemeClr val="tx1"/>
                </a:solidFill>
              </a:rPr>
              <a:t> </a:t>
            </a:r>
            <a:r>
              <a:rPr lang="ko-KR" altLang="en-US" dirty="0">
                <a:solidFill>
                  <a:schemeClr val="tx1"/>
                </a:solidFill>
              </a:rPr>
              <a:t>이미 만들어 보신 </a:t>
            </a:r>
            <a:r>
              <a:rPr lang="en-US" altLang="ko-KR" dirty="0">
                <a:solidFill>
                  <a:schemeClr val="tx1"/>
                </a:solidFill>
              </a:rPr>
              <a:t>CSV(comma-separate values) </a:t>
            </a:r>
            <a:r>
              <a:rPr lang="ko-KR" altLang="en-US" dirty="0">
                <a:solidFill>
                  <a:schemeClr val="tx1"/>
                </a:solidFill>
              </a:rPr>
              <a:t>포맷으로</a:t>
            </a:r>
            <a:r>
              <a:rPr lang="en-US" altLang="ko-KR" dirty="0">
                <a:solidFill>
                  <a:schemeClr val="tx1"/>
                </a:solidFill>
              </a:rPr>
              <a:t> </a:t>
            </a:r>
            <a:r>
              <a:rPr lang="ko-KR" altLang="en-US" dirty="0">
                <a:solidFill>
                  <a:schemeClr val="tx1"/>
                </a:solidFill>
              </a:rPr>
              <a:t>되어 있습니다</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4</a:t>
            </a:fld>
            <a:endParaRPr lang="ko-KR" altLang="en-US"/>
          </a:p>
        </p:txBody>
      </p:sp>
    </p:spTree>
    <p:extLst>
      <p:ext uri="{BB962C8B-B14F-4D97-AF65-F5344CB8AC3E}">
        <p14:creationId xmlns:p14="http://schemas.microsoft.com/office/powerpoint/2010/main" val="2424596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31</a:t>
            </a:fld>
            <a:endParaRPr lang="ko-KR" altLang="en-US"/>
          </a:p>
        </p:txBody>
      </p:sp>
    </p:spTree>
    <p:extLst>
      <p:ext uri="{BB962C8B-B14F-4D97-AF65-F5344CB8AC3E}">
        <p14:creationId xmlns:p14="http://schemas.microsoft.com/office/powerpoint/2010/main" val="373070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32</a:t>
            </a:fld>
            <a:endParaRPr lang="ko-KR" altLang="en-US"/>
          </a:p>
        </p:txBody>
      </p:sp>
    </p:spTree>
    <p:extLst>
      <p:ext uri="{BB962C8B-B14F-4D97-AF65-F5344CB8AC3E}">
        <p14:creationId xmlns:p14="http://schemas.microsoft.com/office/powerpoint/2010/main" val="4117502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33</a:t>
            </a:fld>
            <a:endParaRPr lang="ko-KR" altLang="en-US"/>
          </a:p>
        </p:txBody>
      </p:sp>
    </p:spTree>
    <p:extLst>
      <p:ext uri="{BB962C8B-B14F-4D97-AF65-F5344CB8AC3E}">
        <p14:creationId xmlns:p14="http://schemas.microsoft.com/office/powerpoint/2010/main" val="93035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축하합니다</a:t>
            </a:r>
            <a:r>
              <a:rPr lang="en-US" altLang="ko-KR" dirty="0"/>
              <a:t>! </a:t>
            </a:r>
            <a:r>
              <a:rPr lang="ko-KR" altLang="en-US" dirty="0"/>
              <a:t>드디어 여러분만의 인공 신경망을 만드는데 성공하셨습니다</a:t>
            </a:r>
            <a:r>
              <a:rPr lang="en-US" altLang="ko-KR" dirty="0"/>
              <a:t>!</a:t>
            </a:r>
          </a:p>
          <a:p>
            <a:r>
              <a:rPr lang="ko-KR" altLang="en-US" dirty="0"/>
              <a:t>멋집니다</a:t>
            </a:r>
            <a:r>
              <a:rPr lang="en-US" altLang="ko-KR" dirty="0"/>
              <a:t>!</a:t>
            </a:r>
            <a:r>
              <a:rPr lang="ko-KR" altLang="en-US" dirty="0"/>
              <a:t> </a:t>
            </a:r>
            <a:r>
              <a:rPr lang="en-US" altLang="ko-KR" dirty="0"/>
              <a:t>MNIST</a:t>
            </a:r>
            <a:r>
              <a:rPr lang="en-US" altLang="ko-KR" baseline="0" dirty="0"/>
              <a:t> </a:t>
            </a:r>
            <a:r>
              <a:rPr lang="ko-KR" altLang="en-US" baseline="0" dirty="0"/>
              <a:t>데이터로 학습시키고 테스트한 </a:t>
            </a:r>
            <a:r>
              <a:rPr lang="ko-KR" altLang="en-US" baseline="0" dirty="0" err="1"/>
              <a:t>정답률이</a:t>
            </a:r>
            <a:r>
              <a:rPr lang="ko-KR" altLang="en-US" baseline="0" dirty="0"/>
              <a:t> </a:t>
            </a:r>
            <a:r>
              <a:rPr lang="en-US" altLang="ko-KR" baseline="0" dirty="0"/>
              <a:t>97% </a:t>
            </a:r>
            <a:r>
              <a:rPr lang="ko-KR" altLang="en-US" baseline="0" dirty="0"/>
              <a:t>이상이 나왔네요</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34</a:t>
            </a:fld>
            <a:endParaRPr lang="ko-KR" altLang="en-US"/>
          </a:p>
        </p:txBody>
      </p:sp>
    </p:spTree>
    <p:extLst>
      <p:ext uri="{BB962C8B-B14F-4D97-AF65-F5344CB8AC3E}">
        <p14:creationId xmlns:p14="http://schemas.microsoft.com/office/powerpoint/2010/main" val="2688874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우리가 만든 인공 신경망은 은닉 계층이 </a:t>
            </a:r>
            <a:r>
              <a:rPr lang="en-US" altLang="ko-KR" dirty="0"/>
              <a:t>1</a:t>
            </a:r>
            <a:r>
              <a:rPr lang="ko-KR" altLang="en-US" dirty="0"/>
              <a:t>개 인 구조입니다</a:t>
            </a:r>
            <a:r>
              <a:rPr lang="en-US" altLang="ko-KR" dirty="0"/>
              <a:t>.</a:t>
            </a:r>
          </a:p>
          <a:p>
            <a:r>
              <a:rPr lang="ko-KR" altLang="en-US" dirty="0" err="1"/>
              <a:t>딥러닝은</a:t>
            </a:r>
            <a:r>
              <a:rPr lang="ko-KR" altLang="en-US" dirty="0"/>
              <a:t> 바로 신경망의 은닉 계층을 매우 딥</a:t>
            </a:r>
            <a:r>
              <a:rPr lang="en-US" altLang="ko-KR" dirty="0"/>
              <a:t>~</a:t>
            </a:r>
            <a:r>
              <a:rPr lang="ko-KR" altLang="en-US" dirty="0"/>
              <a:t>하게 여러 개의 층으로 구성하여 응용하는 기술입니다</a:t>
            </a:r>
            <a:r>
              <a:rPr lang="en-US" altLang="ko-KR" dirty="0"/>
              <a:t>.</a:t>
            </a:r>
          </a:p>
          <a:p>
            <a:r>
              <a:rPr lang="en-US" altLang="ko-KR" dirty="0"/>
              <a:t>Lab9</a:t>
            </a:r>
            <a:r>
              <a:rPr lang="ko-KR" altLang="en-US" dirty="0"/>
              <a:t>는 은닉 계층을 하나 더 늘려보는 실습입니다</a:t>
            </a:r>
            <a:r>
              <a:rPr lang="en-US" altLang="ko-KR" dirty="0"/>
              <a:t>.</a:t>
            </a:r>
          </a:p>
          <a:p>
            <a:r>
              <a:rPr lang="ko-KR" altLang="en-US" dirty="0"/>
              <a:t>해보시면 아주 쉽죠</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35</a:t>
            </a:fld>
            <a:endParaRPr lang="ko-KR" altLang="en-US"/>
          </a:p>
        </p:txBody>
      </p:sp>
    </p:spTree>
    <p:extLst>
      <p:ext uri="{BB962C8B-B14F-4D97-AF65-F5344CB8AC3E}">
        <p14:creationId xmlns:p14="http://schemas.microsoft.com/office/powerpoint/2010/main" val="319443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MNIST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학습 데이터</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(training data)</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에는 신경망 학습에 이용 될 수 있도록 레이블이 붙어 있는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60,000</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개의 데이터가 있습니다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레이블이 존재한다는 뜻은 입력 값과 함께 결과 값이 들어있다는 말입니다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MNIST</a:t>
            </a:r>
            <a:r>
              <a:rPr lang="en-US" altLang="ko-KR" sz="1200" baseline="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테스트 데이터</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(test data)</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는 총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10,000</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개 입니다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p>
          <a:p>
            <a:r>
              <a:rPr lang="ko-KR" altLang="en-US" dirty="0"/>
              <a:t>학습 데이터와 테스트 데이터를 별도로 두는 이유는 학습시키지 않은 데이터를 대상으로 테스트를 하기 위함 입니다</a:t>
            </a:r>
            <a:r>
              <a:rPr lang="en-US" altLang="ko-KR" dirty="0"/>
              <a:t>.</a:t>
            </a:r>
          </a:p>
          <a:p>
            <a:r>
              <a:rPr lang="ko-KR" altLang="en-US" dirty="0"/>
              <a:t>절대로</a:t>
            </a:r>
            <a:r>
              <a:rPr lang="en-US" altLang="ko-KR" dirty="0"/>
              <a:t> </a:t>
            </a:r>
            <a:r>
              <a:rPr lang="ko-KR" altLang="en-US" dirty="0"/>
              <a:t>학습에 사용했던 데이터로 테스트를 수행하면 안됩니다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5</a:t>
            </a:fld>
            <a:endParaRPr lang="ko-KR" altLang="en-US"/>
          </a:p>
        </p:txBody>
      </p:sp>
    </p:spTree>
    <p:extLst>
      <p:ext uri="{BB962C8B-B14F-4D97-AF65-F5344CB8AC3E}">
        <p14:creationId xmlns:p14="http://schemas.microsoft.com/office/powerpoint/2010/main" val="2828856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텍스트 편집기로 </a:t>
            </a:r>
            <a:r>
              <a:rPr lang="en-US" altLang="ko-KR" dirty="0"/>
              <a:t>train data CSV </a:t>
            </a:r>
            <a:r>
              <a:rPr lang="ko-KR" altLang="en-US" dirty="0"/>
              <a:t>파일을 열어본 모습입니다</a:t>
            </a:r>
            <a:r>
              <a:rPr lang="en-US" altLang="ko-KR" dirty="0"/>
              <a:t>.</a:t>
            </a:r>
          </a:p>
          <a:p>
            <a:r>
              <a:rPr lang="ko-KR" altLang="en-US" dirty="0"/>
              <a:t>각 행은 숫자들로 구성되어 있고 각 숫자는 쉼표로 구분되어 있습니다</a:t>
            </a:r>
            <a:r>
              <a:rPr lang="en-US" altLang="ko-KR" dirty="0"/>
              <a:t>. </a:t>
            </a:r>
          </a:p>
          <a:p>
            <a:endParaRPr lang="en-US" altLang="ko-KR" dirty="0"/>
          </a:p>
          <a:p>
            <a:r>
              <a:rPr lang="ko-KR" altLang="en-US" dirty="0"/>
              <a:t>이러한 데이터에서 각 행을</a:t>
            </a:r>
            <a:r>
              <a:rPr lang="en-US" altLang="ko-KR" dirty="0"/>
              <a:t> </a:t>
            </a:r>
            <a:r>
              <a:rPr lang="ko-KR" altLang="en-US" dirty="0"/>
              <a:t>한 레코드 라고도 합니다</a:t>
            </a:r>
            <a:r>
              <a:rPr lang="en-US" altLang="ko-KR" dirty="0"/>
              <a:t>.</a:t>
            </a:r>
          </a:p>
          <a:p>
            <a:r>
              <a:rPr lang="ko-KR" altLang="en-US" dirty="0"/>
              <a:t>첫 번째 값은 레이블 입니다</a:t>
            </a:r>
            <a:r>
              <a:rPr lang="en-US" altLang="ko-KR" dirty="0"/>
              <a:t>. </a:t>
            </a:r>
          </a:p>
          <a:p>
            <a:r>
              <a:rPr lang="en-US" altLang="ko-KR" dirty="0"/>
              <a:t>5, 0, 4, 1, 9 </a:t>
            </a:r>
            <a:r>
              <a:rPr lang="ko-KR" altLang="en-US" dirty="0"/>
              <a:t>등 이미지 숫자의 값으로</a:t>
            </a:r>
            <a:r>
              <a:rPr lang="ko-KR" altLang="en-US" baseline="0" dirty="0"/>
              <a:t> </a:t>
            </a:r>
            <a:r>
              <a:rPr lang="ko-KR" altLang="en-US" dirty="0"/>
              <a:t>신경망이 학습을 통해 맞히고자 하는 정답입니다</a:t>
            </a:r>
            <a:r>
              <a:rPr lang="en-US" altLang="ko-KR" dirty="0"/>
              <a:t>.</a:t>
            </a:r>
          </a:p>
          <a:p>
            <a:r>
              <a:rPr lang="ko-KR" altLang="en-US" dirty="0"/>
              <a:t>레이블 이후에 나오는 쉼표로 구분되는 값들은 </a:t>
            </a:r>
            <a:r>
              <a:rPr lang="ko-KR" altLang="en-US" dirty="0" err="1"/>
              <a:t>손글씨</a:t>
            </a:r>
            <a:r>
              <a:rPr lang="ko-KR" altLang="en-US" dirty="0"/>
              <a:t> 숫자의 픽셀 값들입니다</a:t>
            </a:r>
            <a:r>
              <a:rPr lang="en-US" altLang="ko-KR" dirty="0"/>
              <a:t>. </a:t>
            </a:r>
          </a:p>
          <a:p>
            <a:r>
              <a:rPr lang="ko-KR" altLang="en-US" dirty="0"/>
              <a:t>픽셀 배열의 크기는 </a:t>
            </a:r>
            <a:r>
              <a:rPr lang="en-US" altLang="ko-KR" dirty="0"/>
              <a:t>28 x 28</a:t>
            </a:r>
            <a:r>
              <a:rPr lang="ko-KR" altLang="en-US" dirty="0"/>
              <a:t>이므로 총 </a:t>
            </a:r>
            <a:r>
              <a:rPr lang="en-US" altLang="ko-KR" dirty="0"/>
              <a:t>784</a:t>
            </a:r>
            <a:r>
              <a:rPr lang="ko-KR" altLang="en-US" dirty="0"/>
              <a:t>개의 값이 존재합니다</a:t>
            </a:r>
            <a:r>
              <a:rPr lang="en-US" altLang="ko-KR" dirty="0"/>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그래서 행이 매우 길죠</a:t>
            </a:r>
            <a:r>
              <a:rPr lang="en-US" altLang="ko-KR" dirty="0"/>
              <a:t>.</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6</a:t>
            </a:fld>
            <a:endParaRPr lang="ko-KR" altLang="en-US"/>
          </a:p>
        </p:txBody>
      </p:sp>
    </p:spTree>
    <p:extLst>
      <p:ext uri="{BB962C8B-B14F-4D97-AF65-F5344CB8AC3E}">
        <p14:creationId xmlns:p14="http://schemas.microsoft.com/office/powerpoint/2010/main" val="346755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시간 절약을 위해 </a:t>
            </a:r>
            <a:r>
              <a:rPr lang="en-US" altLang="ko-KR" dirty="0"/>
              <a:t>100</a:t>
            </a:r>
            <a:r>
              <a:rPr lang="ko-KR" altLang="en-US" dirty="0"/>
              <a:t>개 레코드를 가지는 작은 데이터 세트를 이용하겠습니다</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7</a:t>
            </a:fld>
            <a:endParaRPr lang="ko-KR" altLang="en-US"/>
          </a:p>
        </p:txBody>
      </p:sp>
    </p:spTree>
    <p:extLst>
      <p:ext uri="{BB962C8B-B14F-4D97-AF65-F5344CB8AC3E}">
        <p14:creationId xmlns:p14="http://schemas.microsoft.com/office/powerpoint/2010/main" val="215267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20000"/>
              </a:lnSpc>
              <a:spcBef>
                <a:spcPts val="0"/>
              </a:spcBef>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여러분이 작업하는 </a:t>
            </a: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rPr>
              <a:t>쥬피터</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노트북 폴더에 </a:t>
            </a:r>
            <a:r>
              <a:rPr lang="en-US" altLang="ko-KR" sz="1200" dirty="0" err="1">
                <a:solidFill>
                  <a:schemeClr val="tx1">
                    <a:lumMod val="50000"/>
                    <a:lumOff val="50000"/>
                  </a:schemeClr>
                </a:solidFill>
                <a:latin typeface="나눔스퀘어" panose="020B0600000101010101" pitchFamily="50" charset="-127"/>
                <a:ea typeface="나눔스퀘어" panose="020B0600000101010101" pitchFamily="50" charset="-127"/>
              </a:rPr>
              <a:t>mnist_dataset</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이라는 폴더를 만들고 이 폴더 안에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MNIST</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데이터 파일을 저장합니다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8</a:t>
            </a:fld>
            <a:endParaRPr lang="ko-KR" altLang="en-US"/>
          </a:p>
        </p:txBody>
      </p:sp>
    </p:spTree>
    <p:extLst>
      <p:ext uri="{BB962C8B-B14F-4D97-AF65-F5344CB8AC3E}">
        <p14:creationId xmlns:p14="http://schemas.microsoft.com/office/powerpoint/2010/main" val="3994441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open()</a:t>
            </a:r>
            <a:r>
              <a:rPr lang="ko-KR" altLang="en-US" dirty="0"/>
              <a:t>이라는 함수를 이용해서 파일을 엽니다</a:t>
            </a:r>
            <a:r>
              <a:rPr lang="en-US" altLang="ko-KR" dirty="0"/>
              <a:t>. </a:t>
            </a:r>
          </a:p>
          <a:p>
            <a:r>
              <a:rPr lang="ko-KR" altLang="en-US" dirty="0"/>
              <a:t>함수에 전달되는 첫 번째 매개변수는 경로를 포함하는 파일 이름입니다</a:t>
            </a:r>
            <a:r>
              <a:rPr lang="en-US" altLang="ko-KR" dirty="0"/>
              <a:t>. </a:t>
            </a:r>
          </a:p>
          <a:p>
            <a:r>
              <a:rPr lang="ko-KR" altLang="en-US" dirty="0"/>
              <a:t>두 번째 매개변수는 선택사항 인데요</a:t>
            </a:r>
            <a:r>
              <a:rPr lang="en-US" altLang="ko-KR" dirty="0"/>
              <a:t>, </a:t>
            </a:r>
            <a:r>
              <a:rPr lang="ko-KR" altLang="en-US" dirty="0"/>
              <a:t>파일을 어떻게 처리할 것인지를 알리는 것입니다</a:t>
            </a:r>
            <a:r>
              <a:rPr lang="en-US" altLang="ko-KR" dirty="0"/>
              <a:t>. </a:t>
            </a:r>
          </a:p>
          <a:p>
            <a:r>
              <a:rPr lang="en-US" altLang="ko-KR" dirty="0"/>
              <a:t>r </a:t>
            </a:r>
            <a:r>
              <a:rPr lang="ko-KR" altLang="en-US" dirty="0"/>
              <a:t>은 읽기 전용으로 파일을 열겠다는 뜻입니다</a:t>
            </a:r>
            <a:r>
              <a:rPr lang="en-US" altLang="ko-KR" dirty="0"/>
              <a:t>.</a:t>
            </a:r>
          </a:p>
          <a:p>
            <a:r>
              <a:rPr lang="en-US" altLang="ko-KR" dirty="0"/>
              <a:t>open() </a:t>
            </a:r>
            <a:r>
              <a:rPr lang="ko-KR" altLang="en-US" dirty="0"/>
              <a:t>함수는 해당 파일을 참조하기 위해 파일 핸들을 생성하는데요</a:t>
            </a:r>
            <a:r>
              <a:rPr lang="en-US" altLang="ko-KR" dirty="0"/>
              <a:t>, </a:t>
            </a:r>
            <a:r>
              <a:rPr lang="ko-KR" altLang="en-US" dirty="0"/>
              <a:t>이 파일 핸들을 </a:t>
            </a:r>
            <a:r>
              <a:rPr lang="en-US" altLang="ko-KR" dirty="0" err="1"/>
              <a:t>data_file</a:t>
            </a:r>
            <a:r>
              <a:rPr lang="ko-KR" altLang="en-US" dirty="0"/>
              <a:t>이라는 이름의 변수에 할당한 것입니다</a:t>
            </a:r>
            <a:r>
              <a:rPr lang="en-US" altLang="ko-KR" dirty="0"/>
              <a:t>.</a:t>
            </a:r>
          </a:p>
          <a:p>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data_file</a:t>
            </a:r>
            <a:r>
              <a:rPr lang="en-US" altLang="ko-KR" dirty="0"/>
              <a:t> </a:t>
            </a:r>
            <a:r>
              <a:rPr lang="ko-KR" altLang="en-US" dirty="0"/>
              <a:t>핸들로 접근해서 </a:t>
            </a:r>
            <a:r>
              <a:rPr lang="en-US" altLang="ko-KR" dirty="0" err="1"/>
              <a:t>readlines</a:t>
            </a:r>
            <a:r>
              <a:rPr lang="en-US" altLang="ko-KR" dirty="0"/>
              <a:t>()</a:t>
            </a:r>
            <a:r>
              <a:rPr lang="ko-KR" altLang="en-US" dirty="0"/>
              <a:t>라는 함수를 호출해 파일의 모든 행을 읽어서 </a:t>
            </a:r>
            <a:r>
              <a:rPr lang="en-US" altLang="ko-KR" dirty="0" err="1"/>
              <a:t>data_list</a:t>
            </a:r>
            <a:r>
              <a:rPr lang="ko-KR" altLang="en-US" dirty="0"/>
              <a:t>라는 변수에 저장합니다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data_file</a:t>
            </a:r>
            <a:r>
              <a:rPr lang="en-US" altLang="ko-KR" dirty="0"/>
              <a:t> </a:t>
            </a:r>
            <a:r>
              <a:rPr lang="ko-KR" altLang="en-US" dirty="0"/>
              <a:t>변수는 리스트로서</a:t>
            </a:r>
            <a:r>
              <a:rPr lang="en-US" altLang="ko-KR" baseline="0" dirty="0"/>
              <a:t> </a:t>
            </a:r>
            <a:r>
              <a:rPr lang="ko-KR" altLang="en-US" dirty="0"/>
              <a:t>파일의</a:t>
            </a:r>
            <a:r>
              <a:rPr lang="en-US" altLang="ko-KR" baseline="0" dirty="0"/>
              <a:t> </a:t>
            </a:r>
            <a:r>
              <a:rPr lang="ko-KR" altLang="en-US" dirty="0"/>
              <a:t>각 행이 리스트의 원소가 됩니다</a:t>
            </a:r>
            <a:r>
              <a:rPr lang="en-US" altLang="ko-KR" dirty="0"/>
              <a:t>.</a:t>
            </a:r>
          </a:p>
          <a:p>
            <a:endParaRPr lang="en-US" altLang="ko-KR" dirty="0"/>
          </a:p>
          <a:p>
            <a:r>
              <a:rPr lang="ko-KR" altLang="en-US" dirty="0"/>
              <a:t>혹시 </a:t>
            </a:r>
            <a:r>
              <a:rPr lang="en-US" altLang="ko-KR" dirty="0" err="1"/>
              <a:t>readlines</a:t>
            </a:r>
            <a:r>
              <a:rPr lang="en-US" altLang="ko-KR" dirty="0"/>
              <a:t>() </a:t>
            </a:r>
            <a:r>
              <a:rPr lang="ko-KR" altLang="en-US" dirty="0"/>
              <a:t>함수는 전체 파일을 읽어 메모리에 올리므로 이 함수를 사용하지 말라는 조언을 어디선가 들은 적이 있을지도 모르겠습니다</a:t>
            </a:r>
            <a:r>
              <a:rPr lang="en-US" altLang="ko-KR" dirty="0"/>
              <a:t>.</a:t>
            </a:r>
          </a:p>
          <a:p>
            <a:r>
              <a:rPr lang="ko-KR" altLang="en-US" dirty="0"/>
              <a:t>맞는 말입니다</a:t>
            </a:r>
            <a:r>
              <a:rPr lang="en-US" altLang="ko-KR" dirty="0"/>
              <a:t>. </a:t>
            </a:r>
          </a:p>
          <a:p>
            <a:r>
              <a:rPr lang="ko-KR" altLang="en-US" dirty="0"/>
              <a:t>전체 파일을 메모리에 올리고 작업하는 것보다는 한 </a:t>
            </a:r>
            <a:r>
              <a:rPr lang="ko-KR" altLang="en-US" dirty="0" err="1"/>
              <a:t>행씩</a:t>
            </a:r>
            <a:r>
              <a:rPr lang="ko-KR" altLang="en-US" dirty="0"/>
              <a:t> 올리고 작업하는 것이 훨씬 효율적입니다</a:t>
            </a:r>
            <a:r>
              <a:rPr lang="en-US" altLang="ko-KR" dirty="0"/>
              <a:t>. </a:t>
            </a:r>
          </a:p>
          <a:p>
            <a:r>
              <a:rPr lang="ko-KR" altLang="en-US" dirty="0"/>
              <a:t>그러나 우리의 파일이 그리 크지 않고</a:t>
            </a:r>
            <a:r>
              <a:rPr lang="en-US" altLang="ko-KR" dirty="0"/>
              <a:t>, </a:t>
            </a:r>
            <a:r>
              <a:rPr lang="en-US" altLang="ko-KR" dirty="0" err="1"/>
              <a:t>readlines</a:t>
            </a:r>
            <a:r>
              <a:rPr lang="en-US" altLang="ko-KR" dirty="0"/>
              <a:t>()</a:t>
            </a:r>
            <a:r>
              <a:rPr lang="ko-KR" altLang="en-US" dirty="0"/>
              <a:t>을 사용하면 코드가 쉽기 때문에 이렇게 진행하겠습니다</a:t>
            </a:r>
            <a:r>
              <a:rPr lang="en-US" altLang="ko-KR" dirty="0"/>
              <a: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close()</a:t>
            </a:r>
            <a:r>
              <a:rPr lang="ko-KR" altLang="en-US" dirty="0"/>
              <a:t>는 파일과 같은 자원의 사용이 끝나면 이를 닫아주고 정리해줍니다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close()</a:t>
            </a:r>
            <a:r>
              <a:rPr lang="ko-KR" altLang="en-US" dirty="0"/>
              <a:t>를 하지 않으면</a:t>
            </a:r>
            <a:r>
              <a:rPr lang="en-US" altLang="ko-KR" dirty="0"/>
              <a:t>, </a:t>
            </a:r>
            <a:r>
              <a:rPr lang="ko-KR" altLang="en-US" dirty="0"/>
              <a:t>일부 프로그램에서는 기존에 열려 있는 파일에는 쓰기 작업을 하지 않을 수도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일관성을 해칠 수 있기 때문입니다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컴퓨터는 이를 방지하기 위해 파일을 잠가버리기도 합니다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파일을 사용하고 나서 이를 반복적으로 정리하지 않게 되면 잠김 파일이 쌓여갈 수 있습니다</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파일을 닫음으로써 컴퓨터가 그 파일에 대해 사용하던 메모리 공간을 해제해주는 것은 중요합니다</a:t>
            </a:r>
            <a:r>
              <a:rPr lang="en-US" altLang="ko-KR" dirty="0"/>
              <a:t>.</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9</a:t>
            </a:fld>
            <a:endParaRPr lang="ko-KR" altLang="en-US"/>
          </a:p>
        </p:txBody>
      </p:sp>
    </p:spTree>
    <p:extLst>
      <p:ext uri="{BB962C8B-B14F-4D97-AF65-F5344CB8AC3E}">
        <p14:creationId xmlns:p14="http://schemas.microsoft.com/office/powerpoint/2010/main" val="215194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파일을 읽은 다음 </a:t>
            </a:r>
            <a:r>
              <a:rPr lang="en-US" altLang="ko-KR" dirty="0" err="1"/>
              <a:t>len</a:t>
            </a:r>
            <a:r>
              <a:rPr lang="en-US" altLang="ko-KR" dirty="0"/>
              <a:t>(</a:t>
            </a:r>
            <a:r>
              <a:rPr lang="en-US" altLang="ko-KR" dirty="0" err="1"/>
              <a:t>data_list</a:t>
            </a:r>
            <a:r>
              <a:rPr lang="en-US" altLang="ko-KR" dirty="0"/>
              <a:t>)</a:t>
            </a:r>
            <a:r>
              <a:rPr lang="ko-KR" altLang="en-US" dirty="0"/>
              <a:t>로 리스트의 길이가 </a:t>
            </a:r>
            <a:r>
              <a:rPr lang="en-US" altLang="ko-KR" dirty="0"/>
              <a:t>100</a:t>
            </a:r>
            <a:r>
              <a:rPr lang="ko-KR" altLang="en-US" dirty="0"/>
              <a:t>임을 확인했습니다</a:t>
            </a:r>
            <a:r>
              <a:rPr lang="en-US" altLang="ko-KR" dirty="0"/>
              <a:t>.</a:t>
            </a:r>
          </a:p>
          <a:p>
            <a:r>
              <a:rPr lang="ko-KR" altLang="en-US" dirty="0" err="1"/>
              <a:t>파이썬에서</a:t>
            </a:r>
            <a:r>
              <a:rPr lang="ko-KR" altLang="en-US" dirty="0"/>
              <a:t> </a:t>
            </a:r>
            <a:r>
              <a:rPr lang="en-US" altLang="ko-KR" dirty="0" err="1"/>
              <a:t>len</a:t>
            </a:r>
            <a:r>
              <a:rPr lang="en-US" altLang="ko-KR" dirty="0"/>
              <a:t>()</a:t>
            </a:r>
            <a:r>
              <a:rPr lang="ko-KR" altLang="en-US" dirty="0"/>
              <a:t>함수는 리스트의 길이를 알려줍니다</a:t>
            </a:r>
            <a:r>
              <a:rPr lang="en-US" altLang="ko-KR" dirty="0"/>
              <a:t>.</a:t>
            </a:r>
          </a:p>
          <a:p>
            <a:r>
              <a:rPr lang="ko-KR" altLang="en-US" dirty="0"/>
              <a:t>첫 번째 숫자가 </a:t>
            </a:r>
            <a:r>
              <a:rPr lang="en-US" altLang="ko-KR" dirty="0"/>
              <a:t>5</a:t>
            </a:r>
            <a:r>
              <a:rPr lang="ko-KR" altLang="en-US" dirty="0"/>
              <a:t>이므로 이 이미지의 레이블은 </a:t>
            </a:r>
            <a:r>
              <a:rPr lang="en-US" altLang="ko-KR" dirty="0"/>
              <a:t>5</a:t>
            </a:r>
            <a:r>
              <a:rPr lang="ko-KR" altLang="en-US" dirty="0"/>
              <a:t>라는 것을 알 수 있습니다</a:t>
            </a:r>
            <a:r>
              <a:rPr lang="en-US" altLang="ko-KR" dirty="0"/>
              <a:t>. </a:t>
            </a:r>
          </a:p>
          <a:p>
            <a:r>
              <a:rPr lang="ko-KR" altLang="en-US" dirty="0"/>
              <a:t>나머지 </a:t>
            </a:r>
            <a:r>
              <a:rPr lang="en-US" altLang="ko-KR" dirty="0"/>
              <a:t>784</a:t>
            </a:r>
            <a:r>
              <a:rPr lang="ko-KR" altLang="en-US" dirty="0"/>
              <a:t>개의 숫자들은 이 이미지를 구성하는 픽셀들의 색상 값입니다</a:t>
            </a:r>
            <a:r>
              <a:rPr lang="en-US" altLang="ko-KR" dirty="0"/>
              <a:t>. </a:t>
            </a:r>
          </a:p>
          <a:p>
            <a:r>
              <a:rPr lang="ko-KR" altLang="en-US" dirty="0"/>
              <a:t>이 </a:t>
            </a:r>
            <a:r>
              <a:rPr lang="ko-KR" altLang="en-US" dirty="0" err="1"/>
              <a:t>색상값은</a:t>
            </a:r>
            <a:r>
              <a:rPr lang="ko-KR" altLang="en-US" dirty="0"/>
              <a:t> </a:t>
            </a:r>
            <a:r>
              <a:rPr lang="en-US" altLang="ko-KR" dirty="0"/>
              <a:t>0~255</a:t>
            </a:r>
            <a:r>
              <a:rPr lang="ko-KR" altLang="en-US" dirty="0"/>
              <a:t>사이의 숫자로 구성되어 있다는 것을 알 수 있습니다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356C5AF0-C851-48D4-B45E-A13E7659E777}" type="slidenum">
              <a:rPr lang="ko-KR" altLang="en-US" smtClean="0"/>
              <a:t>10</a:t>
            </a:fld>
            <a:endParaRPr lang="ko-KR" altLang="en-US"/>
          </a:p>
        </p:txBody>
      </p:sp>
    </p:spTree>
    <p:extLst>
      <p:ext uri="{BB962C8B-B14F-4D97-AF65-F5344CB8AC3E}">
        <p14:creationId xmlns:p14="http://schemas.microsoft.com/office/powerpoint/2010/main" val="1437469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D595B3-829A-42B2-9D85-78417732D474}"/>
              </a:ext>
            </a:extLst>
          </p:cNvPr>
          <p:cNvSpPr>
            <a:spLocks noGrp="1"/>
          </p:cNvSpPr>
          <p:nvPr>
            <p:ph type="ctrTitle" hasCustomPrompt="1"/>
          </p:nvPr>
        </p:nvSpPr>
        <p:spPr>
          <a:xfrm>
            <a:off x="1524000" y="2921792"/>
            <a:ext cx="9144000" cy="1014413"/>
          </a:xfrm>
        </p:spPr>
        <p:txBody>
          <a:bodyPr anchor="b"/>
          <a:lstStyle>
            <a:lvl1pPr algn="ctr">
              <a:defRPr sz="6000">
                <a:latin typeface="나눔스퀘어 Bold" panose="020B0600000101010101" pitchFamily="50" charset="-127"/>
                <a:ea typeface="나눔스퀘어 Bold" panose="020B0600000101010101" pitchFamily="50" charset="-127"/>
              </a:defRPr>
            </a:lvl1pPr>
          </a:lstStyle>
          <a:p>
            <a:r>
              <a:rPr lang="en-US" altLang="ko-KR" dirty="0"/>
              <a:t>Title</a:t>
            </a:r>
            <a:endParaRPr lang="ko-KR" altLang="en-US" dirty="0"/>
          </a:p>
        </p:txBody>
      </p:sp>
      <p:sp>
        <p:nvSpPr>
          <p:cNvPr id="12" name="Line 14">
            <a:extLst>
              <a:ext uri="{FF2B5EF4-FFF2-40B4-BE49-F238E27FC236}">
                <a16:creationId xmlns:a16="http://schemas.microsoft.com/office/drawing/2014/main" id="{2B3FE96D-44A4-4631-9E76-0D7C574BA10B}"/>
              </a:ext>
            </a:extLst>
          </p:cNvPr>
          <p:cNvSpPr>
            <a:spLocks noChangeShapeType="1"/>
          </p:cNvSpPr>
          <p:nvPr userDrawn="1"/>
        </p:nvSpPr>
        <p:spPr bwMode="auto">
          <a:xfrm>
            <a:off x="2061075" y="6607423"/>
            <a:ext cx="9144000" cy="1826"/>
          </a:xfrm>
          <a:prstGeom prst="line">
            <a:avLst/>
          </a:prstGeom>
          <a:noFill/>
          <a:ln w="9525">
            <a:solidFill>
              <a:srgbClr val="3B6EA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16" name="Rectangle 10">
            <a:extLst>
              <a:ext uri="{FF2B5EF4-FFF2-40B4-BE49-F238E27FC236}">
                <a16:creationId xmlns:a16="http://schemas.microsoft.com/office/drawing/2014/main" id="{48E10702-6C8E-4E31-B281-77C19EC3D461}"/>
              </a:ext>
            </a:extLst>
          </p:cNvPr>
          <p:cNvSpPr>
            <a:spLocks noChangeArrowheads="1"/>
          </p:cNvSpPr>
          <p:nvPr userDrawn="1"/>
        </p:nvSpPr>
        <p:spPr bwMode="auto">
          <a:xfrm rot="5400000">
            <a:off x="-3081338" y="3081337"/>
            <a:ext cx="6858000" cy="695325"/>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
        <p:nvSpPr>
          <p:cNvPr id="18" name="슬라이드 번호 개체 틀 5">
            <a:extLst>
              <a:ext uri="{FF2B5EF4-FFF2-40B4-BE49-F238E27FC236}">
                <a16:creationId xmlns:a16="http://schemas.microsoft.com/office/drawing/2014/main" id="{0EB3891D-19FD-4B18-9381-90F98110AC48}"/>
              </a:ext>
            </a:extLst>
          </p:cNvPr>
          <p:cNvSpPr>
            <a:spLocks noGrp="1"/>
          </p:cNvSpPr>
          <p:nvPr>
            <p:ph type="sldNum" sz="quarter" idx="4"/>
          </p:nvPr>
        </p:nvSpPr>
        <p:spPr>
          <a:xfrm>
            <a:off x="8461875" y="62134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212179447"/>
      </p:ext>
    </p:extLst>
  </p:cSld>
  <p:clrMapOvr>
    <a:masterClrMapping/>
  </p:clrMapOvr>
  <p:hf hdr="0" ftr="0" dt="0"/>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82B754-E1EF-4859-8521-E8042D13562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E503FA0-757C-4609-981F-404106103C0A}"/>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2D0017B-F3DD-4CE7-B2E6-A38B21B04ADC}"/>
              </a:ext>
            </a:extLst>
          </p:cNvPr>
          <p:cNvSpPr>
            <a:spLocks noGrp="1"/>
          </p:cNvSpPr>
          <p:nvPr>
            <p:ph type="dt" sz="half" idx="10"/>
          </p:nvPr>
        </p:nvSpPr>
        <p:spPr>
          <a:xfrm>
            <a:off x="838200" y="6356350"/>
            <a:ext cx="2743200" cy="365125"/>
          </a:xfrm>
          <a:prstGeom prst="rect">
            <a:avLst/>
          </a:prstGeom>
        </p:spPr>
        <p:txBody>
          <a:bodyPr/>
          <a:lstStyle/>
          <a:p>
            <a:fld id="{E5C81705-4A4A-4CFE-BCFB-E12312655AC9}" type="datetime1">
              <a:rPr lang="ko-KR" altLang="en-US" smtClean="0"/>
              <a:t>2021-03-23</a:t>
            </a:fld>
            <a:endParaRPr lang="ko-KR" altLang="en-US"/>
          </a:p>
        </p:txBody>
      </p:sp>
      <p:sp>
        <p:nvSpPr>
          <p:cNvPr id="5" name="바닥글 개체 틀 4">
            <a:extLst>
              <a:ext uri="{FF2B5EF4-FFF2-40B4-BE49-F238E27FC236}">
                <a16:creationId xmlns:a16="http://schemas.microsoft.com/office/drawing/2014/main" id="{8D0EFB53-7A87-4347-9D6F-8B310F3D857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26D36BB3-992C-4E75-A258-1A34DFB4565D}"/>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3598033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AEBB337-5B0C-4332-874D-5EBA6A8B695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C4695E-D330-47DD-B7C3-6E829C9EA35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20683ADD-427E-43C5-9654-47D05483BEBF}"/>
              </a:ext>
            </a:extLst>
          </p:cNvPr>
          <p:cNvSpPr>
            <a:spLocks noGrp="1"/>
          </p:cNvSpPr>
          <p:nvPr>
            <p:ph type="dt" sz="half" idx="10"/>
          </p:nvPr>
        </p:nvSpPr>
        <p:spPr>
          <a:xfrm>
            <a:off x="838200" y="6356350"/>
            <a:ext cx="2743200" cy="365125"/>
          </a:xfrm>
          <a:prstGeom prst="rect">
            <a:avLst/>
          </a:prstGeom>
        </p:spPr>
        <p:txBody>
          <a:bodyPr/>
          <a:lstStyle/>
          <a:p>
            <a:fld id="{30CE238E-A3B0-4C41-86FB-4919629DA227}" type="datetime1">
              <a:rPr lang="ko-KR" altLang="en-US" smtClean="0"/>
              <a:t>2021-03-23</a:t>
            </a:fld>
            <a:endParaRPr lang="ko-KR" altLang="en-US"/>
          </a:p>
        </p:txBody>
      </p:sp>
      <p:sp>
        <p:nvSpPr>
          <p:cNvPr id="5" name="바닥글 개체 틀 4">
            <a:extLst>
              <a:ext uri="{FF2B5EF4-FFF2-40B4-BE49-F238E27FC236}">
                <a16:creationId xmlns:a16="http://schemas.microsoft.com/office/drawing/2014/main" id="{864ADBC1-738F-47E5-AB59-FFAE0F9D901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55F7AE79-0C86-47B5-98B0-846782AE03B0}"/>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927152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F8173C-F7D4-4844-8FFA-3221B9A157B3}"/>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1EB3DA8-B374-45C3-83E9-50039ABD4A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6CFFC32-5C91-49A3-B85A-2C15BF596F2E}"/>
              </a:ext>
            </a:extLst>
          </p:cNvPr>
          <p:cNvSpPr>
            <a:spLocks noGrp="1"/>
          </p:cNvSpPr>
          <p:nvPr>
            <p:ph type="dt" sz="half" idx="10"/>
          </p:nvPr>
        </p:nvSpPr>
        <p:spPr/>
        <p:txBody>
          <a:bodyPr/>
          <a:lstStyle/>
          <a:p>
            <a:fld id="{5984DDB2-3A77-466F-99C8-EB29AEC39B64}" type="datetimeFigureOut">
              <a:rPr lang="ko-KR" altLang="en-US" smtClean="0"/>
              <a:t>2021-03-23</a:t>
            </a:fld>
            <a:endParaRPr lang="ko-KR" altLang="en-US" dirty="0"/>
          </a:p>
        </p:txBody>
      </p:sp>
      <p:sp>
        <p:nvSpPr>
          <p:cNvPr id="5" name="바닥글 개체 틀 4">
            <a:extLst>
              <a:ext uri="{FF2B5EF4-FFF2-40B4-BE49-F238E27FC236}">
                <a16:creationId xmlns:a16="http://schemas.microsoft.com/office/drawing/2014/main" id="{ADF3443A-D861-4BEA-A681-D0A269C4067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4086CEC-2C15-4CCD-8553-87B7B567F5EF}"/>
              </a:ext>
            </a:extLst>
          </p:cNvPr>
          <p:cNvSpPr>
            <a:spLocks noGrp="1"/>
          </p:cNvSpPr>
          <p:nvPr>
            <p:ph type="sldNum" sz="quarter" idx="12"/>
          </p:nvPr>
        </p:nvSpPr>
        <p:spPr/>
        <p:txBody>
          <a:bodyPr/>
          <a:lstStyle/>
          <a:p>
            <a:fld id="{12E82A00-D678-4E02-8A65-49643F3B71D9}" type="slidenum">
              <a:rPr lang="ko-KR" altLang="en-US" smtClean="0"/>
              <a:t>‹#›</a:t>
            </a:fld>
            <a:endParaRPr lang="ko-KR" altLang="en-US"/>
          </a:p>
        </p:txBody>
      </p:sp>
    </p:spTree>
    <p:extLst>
      <p:ext uri="{BB962C8B-B14F-4D97-AF65-F5344CB8AC3E}">
        <p14:creationId xmlns:p14="http://schemas.microsoft.com/office/powerpoint/2010/main" val="413429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76FD5E-9D1F-49DF-AA00-25473440920C}"/>
              </a:ext>
            </a:extLst>
          </p:cNvPr>
          <p:cNvSpPr>
            <a:spLocks noGrp="1"/>
          </p:cNvSpPr>
          <p:nvPr>
            <p:ph type="title"/>
          </p:nvPr>
        </p:nvSpPr>
        <p:spPr>
          <a:xfrm>
            <a:off x="2209800" y="111126"/>
            <a:ext cx="9143999" cy="1093547"/>
          </a:xfrm>
        </p:spPr>
        <p:txBody>
          <a:bodyPr/>
          <a:lstStyle>
            <a:lvl1pPr>
              <a:defRPr>
                <a:latin typeface="나눔스퀘어 Bold" panose="020B0600000101010101" pitchFamily="50" charset="-127"/>
                <a:ea typeface="나눔스퀘어 Bold" panose="020B0600000101010101" pitchFamily="50" charset="-127"/>
              </a:defRPr>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484BFAE7-3C2B-449E-A7DB-CAE771ED4CF7}"/>
              </a:ext>
            </a:extLst>
          </p:cNvPr>
          <p:cNvSpPr>
            <a:spLocks noGrp="1"/>
          </p:cNvSpPr>
          <p:nvPr>
            <p:ph idx="1"/>
          </p:nvPr>
        </p:nvSpPr>
        <p:spPr>
          <a:xfrm>
            <a:off x="2209800" y="1380137"/>
            <a:ext cx="9144000" cy="5225460"/>
          </a:xfrm>
        </p:spPr>
        <p:txBody>
          <a:bodyPr/>
          <a:lstStyle>
            <a:lvl1pPr>
              <a:defRPr>
                <a:latin typeface="나눔바른고딕"/>
              </a:defRPr>
            </a:lvl1pPr>
            <a:lvl2pPr>
              <a:defRPr>
                <a:latin typeface="나눔바른고딕"/>
              </a:defRPr>
            </a:lvl2pPr>
            <a:lvl3pPr>
              <a:defRPr>
                <a:latin typeface="나눔바른고딕"/>
              </a:defRPr>
            </a:lvl3pPr>
            <a:lvl4pPr>
              <a:defRPr>
                <a:latin typeface="나눔바른고딕"/>
              </a:defRPr>
            </a:lvl4pPr>
            <a:lvl5pPr>
              <a:defRPr>
                <a:latin typeface="나눔바른고딕"/>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4" name="Line 14">
            <a:extLst>
              <a:ext uri="{FF2B5EF4-FFF2-40B4-BE49-F238E27FC236}">
                <a16:creationId xmlns:a16="http://schemas.microsoft.com/office/drawing/2014/main" id="{5D449EA1-B825-44CD-99C2-FD23930053BE}"/>
              </a:ext>
            </a:extLst>
          </p:cNvPr>
          <p:cNvSpPr>
            <a:spLocks noChangeShapeType="1"/>
          </p:cNvSpPr>
          <p:nvPr userDrawn="1"/>
        </p:nvSpPr>
        <p:spPr bwMode="auto">
          <a:xfrm>
            <a:off x="2061075" y="6607423"/>
            <a:ext cx="9144000" cy="1826"/>
          </a:xfrm>
          <a:prstGeom prst="line">
            <a:avLst/>
          </a:prstGeom>
          <a:noFill/>
          <a:ln w="9525">
            <a:solidFill>
              <a:srgbClr val="3B6EA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16" name="Rectangle 10">
            <a:extLst>
              <a:ext uri="{FF2B5EF4-FFF2-40B4-BE49-F238E27FC236}">
                <a16:creationId xmlns:a16="http://schemas.microsoft.com/office/drawing/2014/main" id="{EA010767-320C-44DE-9DC6-19B1583FBF10}"/>
              </a:ext>
            </a:extLst>
          </p:cNvPr>
          <p:cNvSpPr>
            <a:spLocks noChangeArrowheads="1"/>
          </p:cNvSpPr>
          <p:nvPr userDrawn="1"/>
        </p:nvSpPr>
        <p:spPr bwMode="auto">
          <a:xfrm rot="5400000">
            <a:off x="-3081338" y="3081337"/>
            <a:ext cx="6858000" cy="695325"/>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
        <p:nvSpPr>
          <p:cNvPr id="17" name="슬라이드 번호 개체 틀 5">
            <a:extLst>
              <a:ext uri="{FF2B5EF4-FFF2-40B4-BE49-F238E27FC236}">
                <a16:creationId xmlns:a16="http://schemas.microsoft.com/office/drawing/2014/main" id="{586D652C-0733-4E99-AC23-C0A7F18EBAEF}"/>
              </a:ext>
            </a:extLst>
          </p:cNvPr>
          <p:cNvSpPr>
            <a:spLocks noGrp="1"/>
          </p:cNvSpPr>
          <p:nvPr>
            <p:ph type="sldNum" sz="quarter" idx="4"/>
          </p:nvPr>
        </p:nvSpPr>
        <p:spPr>
          <a:xfrm>
            <a:off x="9347200" y="624229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4E3B-2790-45AB-9A85-320C4C8F03EA}" type="slidenum">
              <a:rPr lang="ko-KR" altLang="en-US" smtClean="0"/>
              <a:t>‹#›</a:t>
            </a:fld>
            <a:endParaRPr lang="ko-KR" altLang="en-US"/>
          </a:p>
        </p:txBody>
      </p:sp>
      <p:sp>
        <p:nvSpPr>
          <p:cNvPr id="18" name="Rectangle 10">
            <a:extLst>
              <a:ext uri="{FF2B5EF4-FFF2-40B4-BE49-F238E27FC236}">
                <a16:creationId xmlns:a16="http://schemas.microsoft.com/office/drawing/2014/main" id="{46578856-0168-45A8-B20B-60541F1273CA}"/>
              </a:ext>
            </a:extLst>
          </p:cNvPr>
          <p:cNvSpPr>
            <a:spLocks noChangeArrowheads="1"/>
          </p:cNvSpPr>
          <p:nvPr userDrawn="1"/>
        </p:nvSpPr>
        <p:spPr bwMode="auto">
          <a:xfrm>
            <a:off x="2209800" y="1241113"/>
            <a:ext cx="9982200" cy="102584"/>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Tree>
    <p:extLst>
      <p:ext uri="{BB962C8B-B14F-4D97-AF65-F5344CB8AC3E}">
        <p14:creationId xmlns:p14="http://schemas.microsoft.com/office/powerpoint/2010/main" val="497215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72F147-7440-406B-936B-8E0CDA97B90A}"/>
              </a:ext>
            </a:extLst>
          </p:cNvPr>
          <p:cNvSpPr>
            <a:spLocks noGrp="1"/>
          </p:cNvSpPr>
          <p:nvPr>
            <p:ph type="title"/>
          </p:nvPr>
        </p:nvSpPr>
        <p:spPr>
          <a:xfrm>
            <a:off x="2105024" y="1612901"/>
            <a:ext cx="9242425" cy="2852737"/>
          </a:xfrm>
        </p:spPr>
        <p:txBody>
          <a:bodyPr anchor="b"/>
          <a:lstStyle>
            <a:lvl1pPr>
              <a:defRPr sz="6000"/>
            </a:lvl1pPr>
          </a:lstStyle>
          <a:p>
            <a:r>
              <a:rPr lang="ko-KR" altLang="en-US" dirty="0"/>
              <a:t>마스터 제목 스타일 편집</a:t>
            </a:r>
          </a:p>
        </p:txBody>
      </p:sp>
      <p:sp>
        <p:nvSpPr>
          <p:cNvPr id="3" name="텍스트 개체 틀 2">
            <a:extLst>
              <a:ext uri="{FF2B5EF4-FFF2-40B4-BE49-F238E27FC236}">
                <a16:creationId xmlns:a16="http://schemas.microsoft.com/office/drawing/2014/main" id="{03231B20-6C54-4781-9AAC-E0CE4F15BEC8}"/>
              </a:ext>
            </a:extLst>
          </p:cNvPr>
          <p:cNvSpPr>
            <a:spLocks noGrp="1"/>
          </p:cNvSpPr>
          <p:nvPr>
            <p:ph type="body" idx="1"/>
          </p:nvPr>
        </p:nvSpPr>
        <p:spPr>
          <a:xfrm>
            <a:off x="2105024" y="4589463"/>
            <a:ext cx="924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6" name="슬라이드 번호 개체 틀 5">
            <a:extLst>
              <a:ext uri="{FF2B5EF4-FFF2-40B4-BE49-F238E27FC236}">
                <a16:creationId xmlns:a16="http://schemas.microsoft.com/office/drawing/2014/main" id="{0133650B-9A8C-4E44-820C-4AA4C1A67B8E}"/>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102945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463594-2F06-471A-9BC6-BD16741ABE4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7B215CF-22A6-4A1E-A82D-7B6158A2CE8E}"/>
              </a:ext>
            </a:extLst>
          </p:cNvPr>
          <p:cNvSpPr>
            <a:spLocks noGrp="1"/>
          </p:cNvSpPr>
          <p:nvPr>
            <p:ph sz="half" idx="1"/>
          </p:nvPr>
        </p:nvSpPr>
        <p:spPr>
          <a:xfrm>
            <a:off x="838200" y="1825625"/>
            <a:ext cx="5181600" cy="435133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a:extLst>
              <a:ext uri="{FF2B5EF4-FFF2-40B4-BE49-F238E27FC236}">
                <a16:creationId xmlns:a16="http://schemas.microsoft.com/office/drawing/2014/main" id="{D9885B4E-BCA4-41C9-80E7-A109FFE3F710}"/>
              </a:ext>
            </a:extLst>
          </p:cNvPr>
          <p:cNvSpPr>
            <a:spLocks noGrp="1"/>
          </p:cNvSpPr>
          <p:nvPr>
            <p:ph sz="half" idx="2"/>
          </p:nvPr>
        </p:nvSpPr>
        <p:spPr>
          <a:xfrm>
            <a:off x="6172200" y="1825625"/>
            <a:ext cx="5181600" cy="435133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날짜 개체 틀 4">
            <a:extLst>
              <a:ext uri="{FF2B5EF4-FFF2-40B4-BE49-F238E27FC236}">
                <a16:creationId xmlns:a16="http://schemas.microsoft.com/office/drawing/2014/main" id="{30108D3E-E335-4C75-9309-1A1B19EC423E}"/>
              </a:ext>
            </a:extLst>
          </p:cNvPr>
          <p:cNvSpPr>
            <a:spLocks noGrp="1"/>
          </p:cNvSpPr>
          <p:nvPr>
            <p:ph type="dt" sz="half" idx="10"/>
          </p:nvPr>
        </p:nvSpPr>
        <p:spPr>
          <a:xfrm>
            <a:off x="838200" y="6356350"/>
            <a:ext cx="2743200" cy="365125"/>
          </a:xfrm>
          <a:prstGeom prst="rect">
            <a:avLst/>
          </a:prstGeom>
        </p:spPr>
        <p:txBody>
          <a:bodyPr/>
          <a:lstStyle/>
          <a:p>
            <a:fld id="{6FED6168-339F-4AC9-898E-CDFECD1B91CF}" type="datetime1">
              <a:rPr lang="ko-KR" altLang="en-US" smtClean="0"/>
              <a:t>2021-03-23</a:t>
            </a:fld>
            <a:endParaRPr lang="ko-KR" altLang="en-US"/>
          </a:p>
        </p:txBody>
      </p:sp>
      <p:sp>
        <p:nvSpPr>
          <p:cNvPr id="6" name="바닥글 개체 틀 5">
            <a:extLst>
              <a:ext uri="{FF2B5EF4-FFF2-40B4-BE49-F238E27FC236}">
                <a16:creationId xmlns:a16="http://schemas.microsoft.com/office/drawing/2014/main" id="{F474CD30-578A-42AA-8E02-0B39EBEA26F9}"/>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CBF4AED6-2C78-4130-9F15-8235C279FF0C}"/>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17094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74422C-856D-4F04-873D-7CF7A048D4D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B59D18B-576D-4844-9193-3DFACD9C37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 편집</a:t>
            </a:r>
          </a:p>
        </p:txBody>
      </p:sp>
      <p:sp>
        <p:nvSpPr>
          <p:cNvPr id="4" name="내용 개체 틀 3">
            <a:extLst>
              <a:ext uri="{FF2B5EF4-FFF2-40B4-BE49-F238E27FC236}">
                <a16:creationId xmlns:a16="http://schemas.microsoft.com/office/drawing/2014/main" id="{633A474F-18BB-406C-965C-7C64DEDAAB1A}"/>
              </a:ext>
            </a:extLst>
          </p:cNvPr>
          <p:cNvSpPr>
            <a:spLocks noGrp="1"/>
          </p:cNvSpPr>
          <p:nvPr>
            <p:ph sz="half" idx="2"/>
          </p:nvPr>
        </p:nvSpPr>
        <p:spPr>
          <a:xfrm>
            <a:off x="839788" y="2505075"/>
            <a:ext cx="5157787" cy="368458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텍스트 개체 틀 4">
            <a:extLst>
              <a:ext uri="{FF2B5EF4-FFF2-40B4-BE49-F238E27FC236}">
                <a16:creationId xmlns:a16="http://schemas.microsoft.com/office/drawing/2014/main" id="{1641F4AD-5BBA-4866-B7FC-569F916732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9F99EEED-80FC-43CE-9252-2490E867F857}"/>
              </a:ext>
            </a:extLst>
          </p:cNvPr>
          <p:cNvSpPr>
            <a:spLocks noGrp="1"/>
          </p:cNvSpPr>
          <p:nvPr>
            <p:ph sz="quarter" idx="4"/>
          </p:nvPr>
        </p:nvSpPr>
        <p:spPr>
          <a:xfrm>
            <a:off x="6172200" y="2505075"/>
            <a:ext cx="5183188" cy="368458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날짜 개체 틀 6">
            <a:extLst>
              <a:ext uri="{FF2B5EF4-FFF2-40B4-BE49-F238E27FC236}">
                <a16:creationId xmlns:a16="http://schemas.microsoft.com/office/drawing/2014/main" id="{165C3195-4402-4DE1-BAC6-0EF6FE93EE79}"/>
              </a:ext>
            </a:extLst>
          </p:cNvPr>
          <p:cNvSpPr>
            <a:spLocks noGrp="1"/>
          </p:cNvSpPr>
          <p:nvPr>
            <p:ph type="dt" sz="half" idx="10"/>
          </p:nvPr>
        </p:nvSpPr>
        <p:spPr>
          <a:xfrm>
            <a:off x="838200" y="6356350"/>
            <a:ext cx="2743200" cy="365125"/>
          </a:xfrm>
          <a:prstGeom prst="rect">
            <a:avLst/>
          </a:prstGeom>
        </p:spPr>
        <p:txBody>
          <a:bodyPr/>
          <a:lstStyle/>
          <a:p>
            <a:fld id="{F12BEF3C-6923-49F7-BE8C-FE363F3A3888}" type="datetime1">
              <a:rPr lang="ko-KR" altLang="en-US" smtClean="0"/>
              <a:t>2021-03-23</a:t>
            </a:fld>
            <a:endParaRPr lang="ko-KR" altLang="en-US"/>
          </a:p>
        </p:txBody>
      </p:sp>
      <p:sp>
        <p:nvSpPr>
          <p:cNvPr id="8" name="바닥글 개체 틀 7">
            <a:extLst>
              <a:ext uri="{FF2B5EF4-FFF2-40B4-BE49-F238E27FC236}">
                <a16:creationId xmlns:a16="http://schemas.microsoft.com/office/drawing/2014/main" id="{14F47BCD-9E56-4484-8B61-17551ADAE3E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3B12EF50-3486-4877-A8AE-1C0EE6B3BFBA}"/>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1231912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8A3AB2-92CA-4C03-892D-C3BDB0E6302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6DF67C4-0070-45D1-859B-2EE62527947D}"/>
              </a:ext>
            </a:extLst>
          </p:cNvPr>
          <p:cNvSpPr>
            <a:spLocks noGrp="1"/>
          </p:cNvSpPr>
          <p:nvPr>
            <p:ph type="dt" sz="half" idx="10"/>
          </p:nvPr>
        </p:nvSpPr>
        <p:spPr>
          <a:xfrm>
            <a:off x="838200" y="6356350"/>
            <a:ext cx="2743200" cy="365125"/>
          </a:xfrm>
          <a:prstGeom prst="rect">
            <a:avLst/>
          </a:prstGeom>
        </p:spPr>
        <p:txBody>
          <a:bodyPr/>
          <a:lstStyle/>
          <a:p>
            <a:fld id="{1144E85C-96D1-4443-A315-C33BD9E0E084}" type="datetime1">
              <a:rPr lang="ko-KR" altLang="en-US" smtClean="0"/>
              <a:t>2021-03-23</a:t>
            </a:fld>
            <a:endParaRPr lang="ko-KR" altLang="en-US"/>
          </a:p>
        </p:txBody>
      </p:sp>
      <p:sp>
        <p:nvSpPr>
          <p:cNvPr id="4" name="바닥글 개체 틀 3">
            <a:extLst>
              <a:ext uri="{FF2B5EF4-FFF2-40B4-BE49-F238E27FC236}">
                <a16:creationId xmlns:a16="http://schemas.microsoft.com/office/drawing/2014/main" id="{E6D2D85A-6DFB-4AC9-87D5-09EC75B60C8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F54247AF-D244-4F34-9C86-6C90BDA53475}"/>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735896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63FE145-3C11-4917-A55F-D5BB881BFF57}"/>
              </a:ext>
            </a:extLst>
          </p:cNvPr>
          <p:cNvSpPr>
            <a:spLocks noGrp="1"/>
          </p:cNvSpPr>
          <p:nvPr>
            <p:ph type="dt" sz="half" idx="10"/>
          </p:nvPr>
        </p:nvSpPr>
        <p:spPr>
          <a:xfrm>
            <a:off x="838200" y="6356350"/>
            <a:ext cx="2743200" cy="365125"/>
          </a:xfrm>
          <a:prstGeom prst="rect">
            <a:avLst/>
          </a:prstGeom>
        </p:spPr>
        <p:txBody>
          <a:bodyPr/>
          <a:lstStyle/>
          <a:p>
            <a:fld id="{4AF8BB89-A608-48EC-9844-18AAC5419A4E}" type="datetime1">
              <a:rPr lang="ko-KR" altLang="en-US" smtClean="0"/>
              <a:t>2021-03-23</a:t>
            </a:fld>
            <a:endParaRPr lang="ko-KR" altLang="en-US"/>
          </a:p>
        </p:txBody>
      </p:sp>
      <p:sp>
        <p:nvSpPr>
          <p:cNvPr id="3" name="바닥글 개체 틀 2">
            <a:extLst>
              <a:ext uri="{FF2B5EF4-FFF2-40B4-BE49-F238E27FC236}">
                <a16:creationId xmlns:a16="http://schemas.microsoft.com/office/drawing/2014/main" id="{71C810D4-6475-4079-AB5B-CBBB5FCC8C8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A319AE4C-DCDF-4ADB-B80D-1F51E1356803}"/>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288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676D61-5D6A-4DBC-84E6-0DA25EF0B45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1A53CFE-5AD2-4482-B4F0-48B8BCDF1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AF9D7F68-7CE8-482B-8871-E77EA4059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370043E9-4745-42AD-88CA-86D233B0064B}"/>
              </a:ext>
            </a:extLst>
          </p:cNvPr>
          <p:cNvSpPr>
            <a:spLocks noGrp="1"/>
          </p:cNvSpPr>
          <p:nvPr>
            <p:ph type="dt" sz="half" idx="10"/>
          </p:nvPr>
        </p:nvSpPr>
        <p:spPr>
          <a:xfrm>
            <a:off x="838200" y="6356350"/>
            <a:ext cx="2743200" cy="365125"/>
          </a:xfrm>
          <a:prstGeom prst="rect">
            <a:avLst/>
          </a:prstGeom>
        </p:spPr>
        <p:txBody>
          <a:bodyPr/>
          <a:lstStyle/>
          <a:p>
            <a:fld id="{96F721DB-5E58-45D0-862C-000F6BBB5148}" type="datetime1">
              <a:rPr lang="ko-KR" altLang="en-US" smtClean="0"/>
              <a:t>2021-03-23</a:t>
            </a:fld>
            <a:endParaRPr lang="ko-KR" altLang="en-US"/>
          </a:p>
        </p:txBody>
      </p:sp>
      <p:sp>
        <p:nvSpPr>
          <p:cNvPr id="6" name="바닥글 개체 틀 5">
            <a:extLst>
              <a:ext uri="{FF2B5EF4-FFF2-40B4-BE49-F238E27FC236}">
                <a16:creationId xmlns:a16="http://schemas.microsoft.com/office/drawing/2014/main" id="{136A637F-DA2A-430D-9ABB-692AAE819CBA}"/>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57547F15-ABE8-4E34-AF4A-045A0B936234}"/>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57958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E2A477-E719-4767-ACE1-8C11A64B2E7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62A0CEC-252C-4C71-908A-2702D02BB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8A2B6FC-5DD7-4EBB-8512-61F14D37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0111C97-1329-4562-8E3B-B3018FD07F7B}"/>
              </a:ext>
            </a:extLst>
          </p:cNvPr>
          <p:cNvSpPr>
            <a:spLocks noGrp="1"/>
          </p:cNvSpPr>
          <p:nvPr>
            <p:ph type="dt" sz="half" idx="10"/>
          </p:nvPr>
        </p:nvSpPr>
        <p:spPr>
          <a:xfrm>
            <a:off x="838200" y="6356350"/>
            <a:ext cx="2743200" cy="365125"/>
          </a:xfrm>
          <a:prstGeom prst="rect">
            <a:avLst/>
          </a:prstGeom>
        </p:spPr>
        <p:txBody>
          <a:bodyPr/>
          <a:lstStyle/>
          <a:p>
            <a:fld id="{32B4D1AE-2AF1-4495-ADE8-481EF8A2991D}" type="datetime1">
              <a:rPr lang="ko-KR" altLang="en-US" smtClean="0"/>
              <a:t>2021-03-23</a:t>
            </a:fld>
            <a:endParaRPr lang="ko-KR" altLang="en-US"/>
          </a:p>
        </p:txBody>
      </p:sp>
      <p:sp>
        <p:nvSpPr>
          <p:cNvPr id="6" name="바닥글 개체 틀 5">
            <a:extLst>
              <a:ext uri="{FF2B5EF4-FFF2-40B4-BE49-F238E27FC236}">
                <a16:creationId xmlns:a16="http://schemas.microsoft.com/office/drawing/2014/main" id="{34912481-DA2F-429C-9FBE-2BA06E33E65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645BA94B-B886-4ABA-B00D-095DD8AE3584}"/>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154652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475D1B-C61F-4F07-B719-39F7412848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F7C5B6BD-3829-4D36-B97F-AE34D5A846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a:extLst>
              <a:ext uri="{FF2B5EF4-FFF2-40B4-BE49-F238E27FC236}">
                <a16:creationId xmlns:a16="http://schemas.microsoft.com/office/drawing/2014/main" id="{5A24868E-2D70-4C7E-87C7-87BEEA43A1F2}"/>
              </a:ext>
            </a:extLst>
          </p:cNvPr>
          <p:cNvSpPr>
            <a:spLocks noGrp="1"/>
          </p:cNvSpPr>
          <p:nvPr>
            <p:ph type="sldNum" sz="quarter" idx="4"/>
          </p:nvPr>
        </p:nvSpPr>
        <p:spPr>
          <a:xfrm>
            <a:off x="9332730" y="624365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4E3B-2790-45AB-9A85-320C4C8F03EA}" type="slidenum">
              <a:rPr lang="ko-KR" altLang="en-US" smtClean="0"/>
              <a:t>‹#›</a:t>
            </a:fld>
            <a:endParaRPr lang="ko-KR" altLang="en-US"/>
          </a:p>
        </p:txBody>
      </p:sp>
      <p:sp>
        <p:nvSpPr>
          <p:cNvPr id="7" name="직사각형 6">
            <a:extLst>
              <a:ext uri="{FF2B5EF4-FFF2-40B4-BE49-F238E27FC236}">
                <a16:creationId xmlns:a16="http://schemas.microsoft.com/office/drawing/2014/main" id="{7715B433-D8F5-4627-B8DD-B4D444278B8D}"/>
              </a:ext>
            </a:extLst>
          </p:cNvPr>
          <p:cNvSpPr/>
          <p:nvPr userDrawn="1"/>
        </p:nvSpPr>
        <p:spPr>
          <a:xfrm>
            <a:off x="838200" y="6213475"/>
            <a:ext cx="1080000" cy="601200"/>
          </a:xfrm>
          <a:prstGeom prst="rect">
            <a:avLst/>
          </a:prstGeom>
          <a:blipFill dpi="0" rotWithShape="1">
            <a:blip r:embed="rId14">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Line 14">
            <a:extLst>
              <a:ext uri="{FF2B5EF4-FFF2-40B4-BE49-F238E27FC236}">
                <a16:creationId xmlns:a16="http://schemas.microsoft.com/office/drawing/2014/main" id="{0F7D3EB4-7183-48CF-915F-19985D0017DC}"/>
              </a:ext>
            </a:extLst>
          </p:cNvPr>
          <p:cNvSpPr>
            <a:spLocks noChangeShapeType="1"/>
          </p:cNvSpPr>
          <p:nvPr userDrawn="1"/>
        </p:nvSpPr>
        <p:spPr bwMode="auto">
          <a:xfrm>
            <a:off x="2061075" y="6607423"/>
            <a:ext cx="9144000" cy="1826"/>
          </a:xfrm>
          <a:prstGeom prst="line">
            <a:avLst/>
          </a:prstGeom>
          <a:noFill/>
          <a:ln w="9525">
            <a:solidFill>
              <a:srgbClr val="3B6EA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9" name="Rectangle 10">
            <a:extLst>
              <a:ext uri="{FF2B5EF4-FFF2-40B4-BE49-F238E27FC236}">
                <a16:creationId xmlns:a16="http://schemas.microsoft.com/office/drawing/2014/main" id="{5C5F2033-F031-47B1-918B-3F3A0078666A}"/>
              </a:ext>
            </a:extLst>
          </p:cNvPr>
          <p:cNvSpPr>
            <a:spLocks noChangeArrowheads="1"/>
          </p:cNvSpPr>
          <p:nvPr userDrawn="1"/>
        </p:nvSpPr>
        <p:spPr bwMode="auto">
          <a:xfrm rot="5400000">
            <a:off x="-3081338" y="3081337"/>
            <a:ext cx="6858000" cy="695325"/>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Tree>
    <p:extLst>
      <p:ext uri="{BB962C8B-B14F-4D97-AF65-F5344CB8AC3E}">
        <p14:creationId xmlns:p14="http://schemas.microsoft.com/office/powerpoint/2010/main" val="588300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1" hangingPunct="1">
        <a:lnSpc>
          <a:spcPct val="90000"/>
        </a:lnSpc>
        <a:spcBef>
          <a:spcPct val="0"/>
        </a:spcBef>
        <a:buNone/>
        <a:defRPr sz="4000" kern="1200">
          <a:solidFill>
            <a:schemeClr val="tx1"/>
          </a:solidFill>
          <a:latin typeface="나눔스퀘어 Bold" panose="020B0600000101010101" pitchFamily="50" charset="-127"/>
          <a:ea typeface="나눔스퀘어 Bold" panose="020B060000010101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pjreddie.com/media/files/mnist_test.csv" TargetMode="External"/><Relationship Id="rId5" Type="http://schemas.openxmlformats.org/officeDocument/2006/relationships/hyperlink" Target="https://pjreddie.com/media/files/mnist_train.csv" TargetMode="Externa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git.io/vySZP" TargetMode="External"/><Relationship Id="rId5" Type="http://schemas.openxmlformats.org/officeDocument/2006/relationships/hyperlink" Target="https://git.io/vySZ1" TargetMode="Externa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pPr algn="ctr"/>
            <a:r>
              <a:rPr lang="en" altLang="ko-KR" dirty="0">
                <a:solidFill>
                  <a:srgbClr val="C00000"/>
                </a:solidFill>
              </a:rPr>
              <a:t>Chapter 21</a:t>
            </a:r>
            <a:br>
              <a:rPr lang="en" altLang="ko-KR" dirty="0"/>
            </a:br>
            <a:r>
              <a:rPr lang="en" altLang="ko-KR" dirty="0"/>
              <a:t>The MNIST Dataset of Handwritten Numbers </a:t>
            </a:r>
            <a:br>
              <a:rPr lang="en-US" altLang="ko-KR" dirty="0"/>
            </a:br>
            <a:r>
              <a:rPr lang="en-US" altLang="ko-KR" sz="5400" dirty="0">
                <a:solidFill>
                  <a:schemeClr val="tx1">
                    <a:lumMod val="50000"/>
                    <a:lumOff val="50000"/>
                  </a:schemeClr>
                </a:solidFill>
              </a:rPr>
              <a:t>MNIST </a:t>
            </a:r>
            <a:r>
              <a:rPr lang="ko-KR" altLang="en-US" sz="5400" dirty="0" err="1">
                <a:solidFill>
                  <a:schemeClr val="tx1">
                    <a:lumMod val="50000"/>
                    <a:lumOff val="50000"/>
                  </a:schemeClr>
                </a:solidFill>
              </a:rPr>
              <a:t>손글씨</a:t>
            </a:r>
            <a:r>
              <a:rPr lang="ko-KR" altLang="en-US" sz="5400" dirty="0">
                <a:solidFill>
                  <a:schemeClr val="tx1">
                    <a:lumMod val="50000"/>
                    <a:lumOff val="50000"/>
                  </a:schemeClr>
                </a:solidFill>
              </a:rPr>
              <a:t> 데이터 인식</a:t>
            </a:r>
            <a:endParaRPr lang="ko-KR" altLang="en-US" dirty="0"/>
          </a:p>
        </p:txBody>
      </p:sp>
      <p:sp>
        <p:nvSpPr>
          <p:cNvPr id="4" name="슬라이드 번호 개체 틀 3"/>
          <p:cNvSpPr>
            <a:spLocks noGrp="1"/>
          </p:cNvSpPr>
          <p:nvPr>
            <p:ph type="sldNum" sz="quarter" idx="12"/>
          </p:nvPr>
        </p:nvSpPr>
        <p:spPr/>
        <p:txBody>
          <a:bodyPr/>
          <a:lstStyle/>
          <a:p>
            <a:fld id="{B9154E3B-2790-45AB-9A85-320C4C8F03EA}" type="slidenum">
              <a:rPr lang="ko-KR" altLang="en-US" smtClean="0"/>
              <a:t>1</a:t>
            </a:fld>
            <a:endParaRPr lang="ko-KR" altLang="en-US"/>
          </a:p>
        </p:txBody>
      </p:sp>
    </p:spTree>
    <p:extLst>
      <p:ext uri="{BB962C8B-B14F-4D97-AF65-F5344CB8AC3E}">
        <p14:creationId xmlns:p14="http://schemas.microsoft.com/office/powerpoint/2010/main" val="3307638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9FE76E4C-521F-46A9-81F1-F3BD3C142F26}"/>
              </a:ext>
            </a:extLst>
          </p:cNvPr>
          <p:cNvPicPr>
            <a:picLocks noGrp="1" noChangeAspect="1"/>
          </p:cNvPicPr>
          <p:nvPr>
            <p:ph idx="1"/>
          </p:nvPr>
        </p:nvPicPr>
        <p:blipFill>
          <a:blip r:embed="rId5"/>
          <a:stretch>
            <a:fillRect/>
          </a:stretch>
        </p:blipFill>
        <p:spPr>
          <a:xfrm>
            <a:off x="3497468" y="1371600"/>
            <a:ext cx="6562725" cy="5486400"/>
          </a:xfrm>
          <a:prstGeom prst="rect">
            <a:avLst/>
          </a:prstGeom>
        </p:spPr>
      </p:pic>
      <p:sp>
        <p:nvSpPr>
          <p:cNvPr id="4" name="슬라이드 번호 개체 틀 3">
            <a:extLst>
              <a:ext uri="{FF2B5EF4-FFF2-40B4-BE49-F238E27FC236}">
                <a16:creationId xmlns:a16="http://schemas.microsoft.com/office/drawing/2014/main" id="{64EE4453-4D76-4B09-A70B-C71728A9B1A6}"/>
              </a:ext>
            </a:extLst>
          </p:cNvPr>
          <p:cNvSpPr>
            <a:spLocks noGrp="1"/>
          </p:cNvSpPr>
          <p:nvPr>
            <p:ph type="sldNum" sz="quarter" idx="4"/>
          </p:nvPr>
        </p:nvSpPr>
        <p:spPr/>
        <p:txBody>
          <a:bodyPr/>
          <a:lstStyle/>
          <a:p>
            <a:fld id="{B9154E3B-2790-45AB-9A85-320C4C8F03EA}" type="slidenum">
              <a:rPr lang="ko-KR" altLang="en-US" smtClean="0"/>
              <a:t>10</a:t>
            </a:fld>
            <a:endParaRPr lang="ko-KR" altLang="en-US"/>
          </a:p>
        </p:txBody>
      </p:sp>
      <p:sp>
        <p:nvSpPr>
          <p:cNvPr id="7" name="제목 1">
            <a:extLst>
              <a:ext uri="{FF2B5EF4-FFF2-40B4-BE49-F238E27FC236}">
                <a16:creationId xmlns:a16="http://schemas.microsoft.com/office/drawing/2014/main" id="{020374EF-1EEC-4745-B061-74F4ECB5DD24}"/>
              </a:ext>
            </a:extLst>
          </p:cNvPr>
          <p:cNvSpPr>
            <a:spLocks noGrp="1"/>
          </p:cNvSpPr>
          <p:nvPr>
            <p:ph type="title"/>
          </p:nvPr>
        </p:nvSpPr>
        <p:spPr>
          <a:xfrm>
            <a:off x="2208317" y="105336"/>
            <a:ext cx="9882084" cy="1266264"/>
          </a:xfrm>
        </p:spPr>
        <p:txBody>
          <a:bodyPr>
            <a:noAutofit/>
          </a:bodyPr>
          <a:lstStyle/>
          <a:p>
            <a:r>
              <a:rPr lang="en-US" altLang="ko-KR" sz="3600" dirty="0"/>
              <a:t>File Access</a:t>
            </a:r>
            <a:br>
              <a:rPr lang="en-US" altLang="ko-KR" sz="3600" dirty="0"/>
            </a:br>
            <a:r>
              <a:rPr lang="ko-KR" altLang="en-US" sz="3200" dirty="0">
                <a:solidFill>
                  <a:schemeClr val="tx1">
                    <a:lumMod val="50000"/>
                    <a:lumOff val="50000"/>
                  </a:schemeClr>
                </a:solidFill>
              </a:rPr>
              <a:t>파일 접근</a:t>
            </a:r>
            <a:endParaRPr lang="ko-KR" altLang="en-US" sz="3600" dirty="0">
              <a:solidFill>
                <a:schemeClr val="tx1">
                  <a:lumMod val="50000"/>
                  <a:lumOff val="50000"/>
                </a:schemeClr>
              </a:solidFill>
            </a:endParaRPr>
          </a:p>
        </p:txBody>
      </p:sp>
      <p:pic>
        <p:nvPicPr>
          <p:cNvPr id="12" name="오디오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88151904"/>
      </p:ext>
    </p:extLst>
  </p:cSld>
  <p:clrMapOvr>
    <a:masterClrMapping/>
  </p:clrMapOvr>
  <mc:AlternateContent xmlns:mc="http://schemas.openxmlformats.org/markup-compatibility/2006" xmlns:p14="http://schemas.microsoft.com/office/powerpoint/2010/main">
    <mc:Choice Requires="p14">
      <p:transition spd="slow" p14:dur="2000" advTm="31617"/>
    </mc:Choice>
    <mc:Fallback xmlns="">
      <p:transition spd="slow" advTm="31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FB668FE-A9E5-4970-937D-CAD5CAB14ED2}"/>
              </a:ext>
            </a:extLst>
          </p:cNvPr>
          <p:cNvPicPr>
            <a:picLocks noGrp="1" noChangeAspect="1"/>
          </p:cNvPicPr>
          <p:nvPr>
            <p:ph idx="1"/>
          </p:nvPr>
        </p:nvPicPr>
        <p:blipFill>
          <a:blip r:embed="rId5"/>
          <a:stretch>
            <a:fillRect/>
          </a:stretch>
        </p:blipFill>
        <p:spPr>
          <a:xfrm>
            <a:off x="1953999" y="1925534"/>
            <a:ext cx="6660833" cy="740093"/>
          </a:xfrm>
          <a:prstGeom prst="rect">
            <a:avLst/>
          </a:prstGeom>
        </p:spPr>
      </p:pic>
      <p:sp>
        <p:nvSpPr>
          <p:cNvPr id="4" name="슬라이드 번호 개체 틀 3">
            <a:extLst>
              <a:ext uri="{FF2B5EF4-FFF2-40B4-BE49-F238E27FC236}">
                <a16:creationId xmlns:a16="http://schemas.microsoft.com/office/drawing/2014/main" id="{7A8B5505-72D1-41E2-AEE2-9C21CEE91779}"/>
              </a:ext>
            </a:extLst>
          </p:cNvPr>
          <p:cNvSpPr>
            <a:spLocks noGrp="1"/>
          </p:cNvSpPr>
          <p:nvPr>
            <p:ph type="sldNum" sz="quarter" idx="4"/>
          </p:nvPr>
        </p:nvSpPr>
        <p:spPr/>
        <p:txBody>
          <a:bodyPr/>
          <a:lstStyle/>
          <a:p>
            <a:fld id="{B9154E3B-2790-45AB-9A85-320C4C8F03EA}" type="slidenum">
              <a:rPr lang="ko-KR" altLang="en-US" smtClean="0"/>
              <a:t>11</a:t>
            </a:fld>
            <a:endParaRPr lang="ko-KR" altLang="en-US"/>
          </a:p>
        </p:txBody>
      </p:sp>
      <p:pic>
        <p:nvPicPr>
          <p:cNvPr id="6" name="그림 5">
            <a:extLst>
              <a:ext uri="{FF2B5EF4-FFF2-40B4-BE49-F238E27FC236}">
                <a16:creationId xmlns:a16="http://schemas.microsoft.com/office/drawing/2014/main" id="{D5E9C6AD-EE0A-445A-A539-E8347FFD8EB2}"/>
              </a:ext>
            </a:extLst>
          </p:cNvPr>
          <p:cNvPicPr>
            <a:picLocks noChangeAspect="1"/>
          </p:cNvPicPr>
          <p:nvPr/>
        </p:nvPicPr>
        <p:blipFill>
          <a:blip r:embed="rId6"/>
          <a:stretch>
            <a:fillRect/>
          </a:stretch>
        </p:blipFill>
        <p:spPr>
          <a:xfrm>
            <a:off x="1936907" y="2665627"/>
            <a:ext cx="6681978" cy="3890772"/>
          </a:xfrm>
          <a:prstGeom prst="rect">
            <a:avLst/>
          </a:prstGeom>
        </p:spPr>
      </p:pic>
      <p:sp>
        <p:nvSpPr>
          <p:cNvPr id="8" name="제목 1">
            <a:extLst>
              <a:ext uri="{FF2B5EF4-FFF2-40B4-BE49-F238E27FC236}">
                <a16:creationId xmlns:a16="http://schemas.microsoft.com/office/drawing/2014/main" id="{C8B9D7AB-2D7F-7E44-9FBE-A889E87B1920}"/>
              </a:ext>
            </a:extLst>
          </p:cNvPr>
          <p:cNvSpPr>
            <a:spLocks noGrp="1"/>
          </p:cNvSpPr>
          <p:nvPr>
            <p:ph type="title"/>
          </p:nvPr>
        </p:nvSpPr>
        <p:spPr>
          <a:xfrm>
            <a:off x="2197100" y="79539"/>
            <a:ext cx="9893300" cy="1266264"/>
          </a:xfrm>
        </p:spPr>
        <p:txBody>
          <a:bodyPr>
            <a:noAutofit/>
          </a:bodyPr>
          <a:lstStyle/>
          <a:p>
            <a:r>
              <a:rPr lang="en-US" altLang="ko-KR" sz="3600" dirty="0"/>
              <a:t>Visualize MNIST</a:t>
            </a:r>
            <a:r>
              <a:rPr lang="ko-KR" altLang="en-US" sz="3600" dirty="0"/>
              <a:t> </a:t>
            </a:r>
            <a:r>
              <a:rPr lang="en-US" altLang="ko-KR" sz="3600" dirty="0"/>
              <a:t>Data</a:t>
            </a:r>
            <a:br>
              <a:rPr lang="en-US"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데이터 시각화</a:t>
            </a:r>
            <a:endParaRPr lang="ko-KR" altLang="en-US" sz="3600" dirty="0">
              <a:solidFill>
                <a:schemeClr val="tx1">
                  <a:lumMod val="50000"/>
                  <a:lumOff val="50000"/>
                </a:schemeClr>
              </a:solidFill>
            </a:endParaRPr>
          </a:p>
        </p:txBody>
      </p:sp>
      <p:pic>
        <p:nvPicPr>
          <p:cNvPr id="10" name="그림 9"/>
          <p:cNvPicPr>
            <a:picLocks noChangeAspect="1"/>
          </p:cNvPicPr>
          <p:nvPr/>
        </p:nvPicPr>
        <p:blipFill>
          <a:blip r:embed="rId7"/>
          <a:stretch>
            <a:fillRect/>
          </a:stretch>
        </p:blipFill>
        <p:spPr>
          <a:xfrm>
            <a:off x="6960235" y="3245358"/>
            <a:ext cx="4773930" cy="3487103"/>
          </a:xfrm>
          <a:prstGeom prst="rect">
            <a:avLst/>
          </a:prstGeom>
        </p:spPr>
      </p:pic>
      <p:pic>
        <p:nvPicPr>
          <p:cNvPr id="25" name="오디오 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17690113"/>
      </p:ext>
    </p:extLst>
  </p:cSld>
  <p:clrMapOvr>
    <a:masterClrMapping/>
  </p:clrMapOvr>
  <mc:AlternateContent xmlns:mc="http://schemas.openxmlformats.org/markup-compatibility/2006" xmlns:p14="http://schemas.microsoft.com/office/powerpoint/2010/main">
    <mc:Choice Requires="p14">
      <p:transition spd="slow" p14:dur="2000" advTm="91130"/>
    </mc:Choice>
    <mc:Fallback xmlns="">
      <p:transition spd="slow" advTm="91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D335C9-3AEF-40B7-B59C-DD4FEF6AA982}"/>
              </a:ext>
            </a:extLst>
          </p:cNvPr>
          <p:cNvSpPr>
            <a:spLocks noGrp="1"/>
          </p:cNvSpPr>
          <p:nvPr>
            <p:ph type="title"/>
          </p:nvPr>
        </p:nvSpPr>
        <p:spPr/>
        <p:txBody>
          <a:bodyPr>
            <a:normAutofit/>
          </a:bodyPr>
          <a:lstStyle/>
          <a:p>
            <a:r>
              <a:rPr lang="en" altLang="ko-KR" sz="3600" dirty="0"/>
              <a:t>Preparing the MNIST Training Data </a:t>
            </a:r>
            <a:br>
              <a:rPr lang="en"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학습 데이터 준비하기</a:t>
            </a:r>
          </a:p>
        </p:txBody>
      </p:sp>
      <p:sp>
        <p:nvSpPr>
          <p:cNvPr id="3" name="내용 개체 틀 2">
            <a:extLst>
              <a:ext uri="{FF2B5EF4-FFF2-40B4-BE49-F238E27FC236}">
                <a16:creationId xmlns:a16="http://schemas.microsoft.com/office/drawing/2014/main" id="{CB1F8BD7-333B-4CCB-B098-AC037BA473F2}"/>
              </a:ext>
            </a:extLst>
          </p:cNvPr>
          <p:cNvSpPr>
            <a:spLocks noGrp="1"/>
          </p:cNvSpPr>
          <p:nvPr>
            <p:ph idx="1"/>
          </p:nvPr>
        </p:nvSpPr>
        <p:spPr>
          <a:xfrm>
            <a:off x="1802026" y="1825624"/>
            <a:ext cx="10245812" cy="4752976"/>
          </a:xfrm>
        </p:spPr>
        <p:txBody>
          <a:bodyPr>
            <a:noAutofit/>
          </a:bodyPr>
          <a:lstStyle/>
          <a:p>
            <a:pPr>
              <a:lnSpc>
                <a:spcPct val="100000"/>
              </a:lnSpc>
              <a:spcBef>
                <a:spcPts val="0"/>
              </a:spcBef>
            </a:pPr>
            <a:r>
              <a:rPr lang="en" altLang="ko-KR" sz="2000" dirty="0">
                <a:latin typeface="나눔스퀘어" panose="020B0600000101010101" pitchFamily="50" charset="-127"/>
                <a:ea typeface="나눔스퀘어" panose="020B0600000101010101" pitchFamily="50" charset="-127"/>
              </a:rPr>
              <a:t>We saw earlier that neural networks work better if the input data, and also the output values, are of the right shape so that they </a:t>
            </a:r>
            <a:r>
              <a:rPr lang="en" altLang="ko-KR" sz="2000" u="sng" dirty="0">
                <a:latin typeface="나눔스퀘어" panose="020B0600000101010101" pitchFamily="50" charset="-127"/>
                <a:ea typeface="나눔스퀘어" panose="020B0600000101010101" pitchFamily="50" charset="-127"/>
              </a:rPr>
              <a:t>stay within the comfort zone </a:t>
            </a:r>
            <a:r>
              <a:rPr lang="en" altLang="ko-KR" sz="2000" dirty="0">
                <a:latin typeface="나눔스퀘어" panose="020B0600000101010101" pitchFamily="50" charset="-127"/>
                <a:ea typeface="나눔스퀘어" panose="020B0600000101010101" pitchFamily="50" charset="-127"/>
              </a:rPr>
              <a:t>of the network node activation functions. </a:t>
            </a:r>
            <a:endParaRPr lang="en-US" altLang="ko-KR" sz="2000" dirty="0">
              <a:latin typeface="나눔스퀘어" panose="020B0600000101010101" pitchFamily="50" charset="-127"/>
              <a:ea typeface="나눔스퀘어" panose="020B0600000101010101" pitchFamily="50" charset="-127"/>
            </a:endParaRP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입력 데이터와 출력 데이터의 값들이 적절한 형태를 가져서 </a:t>
            </a:r>
            <a:r>
              <a:rPr lang="ko-KR" altLang="en-US" sz="1800" u="sng" dirty="0">
                <a:solidFill>
                  <a:schemeClr val="tx1">
                    <a:lumMod val="50000"/>
                    <a:lumOff val="50000"/>
                  </a:schemeClr>
                </a:solidFill>
                <a:latin typeface="나눔스퀘어" panose="020B0600000101010101" pitchFamily="50" charset="-127"/>
                <a:ea typeface="나눔스퀘어" panose="020B0600000101010101" pitchFamily="50" charset="-127"/>
              </a:rPr>
              <a:t>활성화 함수의 수용 범위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내에 있게 되면 신경망은 더 잘 동작합니다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 altLang="ko-KR" sz="2000" dirty="0">
                <a:latin typeface="나눔스퀘어" panose="020B0600000101010101" pitchFamily="50" charset="-127"/>
                <a:ea typeface="나눔스퀘어" panose="020B0600000101010101" pitchFamily="50" charset="-127"/>
              </a:rPr>
              <a:t>We need to do is to rescale the input colour values from the larger range 0 to 255 to the much smaller range 0.01 ­~ 1.0. </a:t>
            </a:r>
            <a:endParaRPr lang="en-US" altLang="ko-KR" sz="2000" dirty="0">
              <a:latin typeface="나눔스퀘어" panose="020B0600000101010101" pitchFamily="50" charset="-127"/>
              <a:ea typeface="나눔스퀘어" panose="020B0600000101010101" pitchFamily="50" charset="-127"/>
            </a:endParaRP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이를 위해서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 ~ 255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사이에 속하는 입력 색상 값들의 범위를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0.01 ~ 1.0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사이에 속하게 조정해야 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 altLang="ko-KR" sz="2000" dirty="0">
                <a:latin typeface="나눔스퀘어" panose="020B0600000101010101" pitchFamily="50" charset="-127"/>
                <a:ea typeface="나눔스퀘어" panose="020B0600000101010101" pitchFamily="50" charset="-127"/>
              </a:rPr>
              <a:t>Dividing the raw inputs which are in the range 0­ ~ 255 by 255 will bring them into the range 0­ ~ 1. We then need to multiply by 0.99 to bring them into the range 0.0 ­~ 0.99. We then add 0.01 to shift them up to the desired range 0.01 to 1.00. </a:t>
            </a:r>
            <a:endParaRPr lang="en-US" altLang="ko-KR" sz="2000" dirty="0">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 ~ 255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사이의 값을 가지는 입력 값들을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255</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로 나누면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 ~ 1</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의 범위를 가지게 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여기에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0.99</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를 곱하면 범위는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0.0~ 0.99</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가 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여기에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0.01</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을 더함으로 원하는 범위를 얻을 수 있습니다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B0B87DF3-A792-44AC-B673-E317A4F4D60C}"/>
              </a:ext>
            </a:extLst>
          </p:cNvPr>
          <p:cNvSpPr>
            <a:spLocks noGrp="1"/>
          </p:cNvSpPr>
          <p:nvPr>
            <p:ph type="sldNum" sz="quarter" idx="4"/>
          </p:nvPr>
        </p:nvSpPr>
        <p:spPr/>
        <p:txBody>
          <a:bodyPr/>
          <a:lstStyle/>
          <a:p>
            <a:fld id="{B9154E3B-2790-45AB-9A85-320C4C8F03EA}" type="slidenum">
              <a:rPr lang="ko-KR" altLang="en-US" smtClean="0"/>
              <a:t>12</a:t>
            </a:fld>
            <a:endParaRPr lang="ko-KR" altLang="en-US"/>
          </a:p>
        </p:txBody>
      </p:sp>
      <p:pic>
        <p:nvPicPr>
          <p:cNvPr id="7" name="오디오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66964432"/>
      </p:ext>
    </p:extLst>
  </p:cSld>
  <p:clrMapOvr>
    <a:masterClrMapping/>
  </p:clrMapOvr>
  <mc:AlternateContent xmlns:mc="http://schemas.openxmlformats.org/markup-compatibility/2006" xmlns:p14="http://schemas.microsoft.com/office/powerpoint/2010/main">
    <mc:Choice Requires="p14">
      <p:transition spd="slow" p14:dur="2000" advTm="18618"/>
    </mc:Choice>
    <mc:Fallback xmlns="">
      <p:transition spd="slow" advTm="18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208A469B-FFE2-44D8-B8CD-598370EDF2DE}"/>
              </a:ext>
            </a:extLst>
          </p:cNvPr>
          <p:cNvPicPr>
            <a:picLocks noGrp="1" noChangeAspect="1"/>
          </p:cNvPicPr>
          <p:nvPr>
            <p:ph idx="1"/>
          </p:nvPr>
        </p:nvPicPr>
        <p:blipFill>
          <a:blip r:embed="rId5"/>
          <a:stretch>
            <a:fillRect/>
          </a:stretch>
        </p:blipFill>
        <p:spPr>
          <a:xfrm>
            <a:off x="3248025" y="2015331"/>
            <a:ext cx="7067550" cy="3752850"/>
          </a:xfrm>
          <a:prstGeom prst="rect">
            <a:avLst/>
          </a:prstGeom>
        </p:spPr>
      </p:pic>
      <p:sp>
        <p:nvSpPr>
          <p:cNvPr id="4" name="슬라이드 번호 개체 틀 3">
            <a:extLst>
              <a:ext uri="{FF2B5EF4-FFF2-40B4-BE49-F238E27FC236}">
                <a16:creationId xmlns:a16="http://schemas.microsoft.com/office/drawing/2014/main" id="{8D9C0053-BC65-4C59-89D6-2E6A9983BE2E}"/>
              </a:ext>
            </a:extLst>
          </p:cNvPr>
          <p:cNvSpPr>
            <a:spLocks noGrp="1"/>
          </p:cNvSpPr>
          <p:nvPr>
            <p:ph type="sldNum" sz="quarter" idx="4"/>
          </p:nvPr>
        </p:nvSpPr>
        <p:spPr/>
        <p:txBody>
          <a:bodyPr/>
          <a:lstStyle/>
          <a:p>
            <a:fld id="{B9154E3B-2790-45AB-9A85-320C4C8F03EA}" type="slidenum">
              <a:rPr lang="ko-KR" altLang="en-US" smtClean="0"/>
              <a:t>13</a:t>
            </a:fld>
            <a:endParaRPr lang="ko-KR" altLang="en-US"/>
          </a:p>
        </p:txBody>
      </p:sp>
      <p:sp>
        <p:nvSpPr>
          <p:cNvPr id="7" name="제목 1">
            <a:extLst>
              <a:ext uri="{FF2B5EF4-FFF2-40B4-BE49-F238E27FC236}">
                <a16:creationId xmlns:a16="http://schemas.microsoft.com/office/drawing/2014/main" id="{D2663579-D401-3247-ACC8-363A91903342}"/>
              </a:ext>
            </a:extLst>
          </p:cNvPr>
          <p:cNvSpPr>
            <a:spLocks noGrp="1"/>
          </p:cNvSpPr>
          <p:nvPr>
            <p:ph type="title"/>
          </p:nvPr>
        </p:nvSpPr>
        <p:spPr>
          <a:xfrm>
            <a:off x="2209800" y="123826"/>
            <a:ext cx="9143999" cy="1266264"/>
          </a:xfrm>
        </p:spPr>
        <p:txBody>
          <a:bodyPr>
            <a:normAutofit/>
          </a:bodyPr>
          <a:lstStyle/>
          <a:p>
            <a:r>
              <a:rPr lang="en" altLang="ko-KR" sz="3600" dirty="0"/>
              <a:t>Preparing the MNIST Training Data </a:t>
            </a:r>
            <a:br>
              <a:rPr lang="en"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학습 데이터 준비하기</a:t>
            </a:r>
            <a:endParaRPr lang="ko-KR" altLang="en-US" sz="3600" dirty="0">
              <a:solidFill>
                <a:schemeClr val="tx1">
                  <a:lumMod val="50000"/>
                  <a:lumOff val="50000"/>
                </a:schemeClr>
              </a:solidFill>
            </a:endParaRPr>
          </a:p>
        </p:txBody>
      </p:sp>
      <p:pic>
        <p:nvPicPr>
          <p:cNvPr id="12" name="오디오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80600915"/>
      </p:ext>
    </p:extLst>
  </p:cSld>
  <p:clrMapOvr>
    <a:masterClrMapping/>
  </p:clrMapOvr>
  <mc:AlternateContent xmlns:mc="http://schemas.openxmlformats.org/markup-compatibility/2006" xmlns:p14="http://schemas.microsoft.com/office/powerpoint/2010/main">
    <mc:Choice Requires="p14">
      <p:transition spd="slow" p14:dur="2000" advTm="16838"/>
    </mc:Choice>
    <mc:Fallback xmlns="">
      <p:transition spd="slow" advTm="16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A7B6C73B-767C-4900-BC18-D77791B21F70}"/>
              </a:ext>
            </a:extLst>
          </p:cNvPr>
          <p:cNvSpPr>
            <a:spLocks noGrp="1"/>
          </p:cNvSpPr>
          <p:nvPr>
            <p:ph idx="1"/>
          </p:nvPr>
        </p:nvSpPr>
        <p:spPr>
          <a:xfrm>
            <a:off x="2209800" y="1825624"/>
            <a:ext cx="9689757" cy="4667250"/>
          </a:xfrm>
        </p:spPr>
        <p:txBody>
          <a:bodyPr>
            <a:noAutofit/>
          </a:bodyPr>
          <a:lstStyle/>
          <a:p>
            <a:pPr>
              <a:lnSpc>
                <a:spcPct val="100000"/>
              </a:lnSpc>
              <a:spcBef>
                <a:spcPts val="0"/>
              </a:spcBef>
            </a:pPr>
            <a:r>
              <a:rPr lang="en" altLang="ko-KR" sz="2000" dirty="0">
                <a:solidFill>
                  <a:srgbClr val="FF0000"/>
                </a:solidFill>
                <a:latin typeface="나눔스퀘어" panose="020B0600000101010101" pitchFamily="50" charset="-127"/>
                <a:ea typeface="나눔스퀘어" panose="020B0600000101010101" pitchFamily="50" charset="-127"/>
              </a:rPr>
              <a:t>The outputs </a:t>
            </a:r>
            <a:r>
              <a:rPr lang="en" altLang="ko-KR" sz="2000" dirty="0">
                <a:latin typeface="나눔스퀘어" panose="020B0600000101010101" pitchFamily="50" charset="-127"/>
                <a:ea typeface="나눔스퀘어" panose="020B0600000101010101" pitchFamily="50" charset="-127"/>
              </a:rPr>
              <a:t>should match the range of values that the activation function can push out. </a:t>
            </a:r>
            <a:endParaRPr lang="en-US" altLang="ko-KR" sz="2000" dirty="0">
              <a:latin typeface="나눔스퀘어" panose="020B0600000101010101" pitchFamily="50" charset="-127"/>
              <a:ea typeface="나눔스퀘어" panose="020B0600000101010101" pitchFamily="50" charset="-127"/>
            </a:endParaRP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신경망의 결과값은</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활성화 함수가 출력할 수 있는 값의 범위 내에 있어야 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 altLang="ko-KR" sz="2000" dirty="0">
              <a:latin typeface="나눔스퀘어" panose="020B0600000101010101" pitchFamily="50" charset="-127"/>
              <a:ea typeface="나눔스퀘어" panose="020B0600000101010101" pitchFamily="50" charset="-127"/>
            </a:endParaRPr>
          </a:p>
          <a:p>
            <a:pPr>
              <a:lnSpc>
                <a:spcPct val="100000"/>
              </a:lnSpc>
              <a:spcBef>
                <a:spcPts val="0"/>
              </a:spcBef>
            </a:pPr>
            <a:r>
              <a:rPr lang="en" altLang="ko-KR" sz="2000" dirty="0">
                <a:solidFill>
                  <a:srgbClr val="FF0000"/>
                </a:solidFill>
                <a:latin typeface="나눔스퀘어" panose="020B0600000101010101" pitchFamily="50" charset="-127"/>
                <a:ea typeface="나눔스퀘어" panose="020B0600000101010101" pitchFamily="50" charset="-127"/>
              </a:rPr>
              <a:t>The range is between 0.0 and 1.0</a:t>
            </a:r>
            <a:r>
              <a:rPr lang="en" altLang="ko-KR" sz="2000" dirty="0">
                <a:latin typeface="나눔스퀘어" panose="020B0600000101010101" pitchFamily="50" charset="-127"/>
                <a:ea typeface="나눔스퀘어" panose="020B0600000101010101" pitchFamily="50" charset="-127"/>
              </a:rPr>
              <a:t>, and in fact you can’t reach 0.0 or 1.0 as the logistic function only approaches these extremes without actually getting there. </a:t>
            </a:r>
          </a:p>
          <a:p>
            <a:pPr>
              <a:lnSpc>
                <a:spcPct val="100000"/>
              </a:lnSpc>
              <a:spcBef>
                <a:spcPts val="0"/>
              </a:spcBef>
            </a:pP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로지스틱</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함수는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0.0 ~ 1.0</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사이인데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0.0</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과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1.0</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에는</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무한히 접근만 할 뿐 실제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0.0</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이나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1.0</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이 될 수는 없습니다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 altLang="ko-KR" sz="2000" dirty="0">
                <a:latin typeface="나눔스퀘어" panose="020B0600000101010101" pitchFamily="50" charset="-127"/>
                <a:ea typeface="나눔스퀘어" panose="020B0600000101010101" pitchFamily="50" charset="-127"/>
              </a:rPr>
              <a:t>We’re asking it to classify the image and assign the correct label. That label is one of 10 numbers, from 0 to 9. </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신경망에서 우리가 구하고 하는 것은 이미지를 분류해 정확한 레이블을 할당하는 것입니다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0~9</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까지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10</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개 숫자 중 하나입니다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 altLang="ko-KR" sz="2000" dirty="0">
                <a:latin typeface="나눔스퀘어" panose="020B0600000101010101" pitchFamily="50" charset="-127"/>
                <a:ea typeface="나눔스퀘어" panose="020B0600000101010101" pitchFamily="50" charset="-127"/>
              </a:rPr>
              <a:t>That means should be able to have </a:t>
            </a:r>
            <a:r>
              <a:rPr lang="en" altLang="ko-KR" sz="2000" dirty="0">
                <a:solidFill>
                  <a:srgbClr val="FF0000"/>
                </a:solidFill>
                <a:latin typeface="나눔스퀘어" panose="020B0600000101010101" pitchFamily="50" charset="-127"/>
                <a:ea typeface="나눔스퀘어" panose="020B0600000101010101" pitchFamily="50" charset="-127"/>
              </a:rPr>
              <a:t>an output layer of 10 nodes</a:t>
            </a:r>
            <a:r>
              <a:rPr lang="en" altLang="ko-KR" sz="2000" dirty="0">
                <a:latin typeface="나눔스퀘어" panose="020B0600000101010101" pitchFamily="50" charset="-127"/>
                <a:ea typeface="나눔스퀘어" panose="020B0600000101010101" pitchFamily="50" charset="-127"/>
              </a:rPr>
              <a:t>, </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즉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10</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개의 노드로 구성된 출력 계층이 필요합니다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a:extLst>
              <a:ext uri="{FF2B5EF4-FFF2-40B4-BE49-F238E27FC236}">
                <a16:creationId xmlns:a16="http://schemas.microsoft.com/office/drawing/2014/main" id="{AEC53FDD-F81D-4BDC-8975-A16CABD6BA90}"/>
              </a:ext>
            </a:extLst>
          </p:cNvPr>
          <p:cNvSpPr>
            <a:spLocks noGrp="1"/>
          </p:cNvSpPr>
          <p:nvPr>
            <p:ph type="sldNum" sz="quarter" idx="4"/>
          </p:nvPr>
        </p:nvSpPr>
        <p:spPr/>
        <p:txBody>
          <a:bodyPr/>
          <a:lstStyle/>
          <a:p>
            <a:fld id="{B9154E3B-2790-45AB-9A85-320C4C8F03EA}" type="slidenum">
              <a:rPr lang="ko-KR" altLang="en-US" smtClean="0"/>
              <a:t>14</a:t>
            </a:fld>
            <a:endParaRPr lang="ko-KR" altLang="en-US"/>
          </a:p>
        </p:txBody>
      </p:sp>
      <p:sp>
        <p:nvSpPr>
          <p:cNvPr id="7" name="제목 1">
            <a:extLst>
              <a:ext uri="{FF2B5EF4-FFF2-40B4-BE49-F238E27FC236}">
                <a16:creationId xmlns:a16="http://schemas.microsoft.com/office/drawing/2014/main" id="{22D6F33B-5930-DE4D-BDE9-54C01BE85938}"/>
              </a:ext>
            </a:extLst>
          </p:cNvPr>
          <p:cNvSpPr>
            <a:spLocks noGrp="1"/>
          </p:cNvSpPr>
          <p:nvPr>
            <p:ph type="title"/>
          </p:nvPr>
        </p:nvSpPr>
        <p:spPr>
          <a:xfrm>
            <a:off x="2222501" y="123826"/>
            <a:ext cx="9143999" cy="1266264"/>
          </a:xfrm>
        </p:spPr>
        <p:txBody>
          <a:bodyPr>
            <a:normAutofit/>
          </a:bodyPr>
          <a:lstStyle/>
          <a:p>
            <a:r>
              <a:rPr lang="en" altLang="ko-KR" sz="3600" dirty="0"/>
              <a:t>Preparing the MNIST Training Data </a:t>
            </a:r>
            <a:br>
              <a:rPr lang="en"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학습 데이터 준비하기</a:t>
            </a:r>
            <a:endParaRPr lang="ko-KR" altLang="en-US" sz="3600" dirty="0">
              <a:solidFill>
                <a:schemeClr val="tx1">
                  <a:lumMod val="50000"/>
                  <a:lumOff val="50000"/>
                </a:schemeClr>
              </a:solidFill>
            </a:endParaRPr>
          </a:p>
        </p:txBody>
      </p:sp>
      <p:pic>
        <p:nvPicPr>
          <p:cNvPr id="10" name="오디오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62575297"/>
      </p:ext>
    </p:extLst>
  </p:cSld>
  <p:clrMapOvr>
    <a:masterClrMapping/>
  </p:clrMapOvr>
  <mc:AlternateContent xmlns:mc="http://schemas.openxmlformats.org/markup-compatibility/2006" xmlns:p14="http://schemas.microsoft.com/office/powerpoint/2010/main">
    <mc:Choice Requires="p14">
      <p:transition spd="slow" p14:dur="2000" advTm="42294"/>
    </mc:Choice>
    <mc:Fallback xmlns="">
      <p:transition spd="slow" advTm="42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735584D7-F939-4906-B6EA-6073A30CCAC4}"/>
              </a:ext>
            </a:extLst>
          </p:cNvPr>
          <p:cNvPicPr>
            <a:picLocks noGrp="1" noChangeAspect="1"/>
          </p:cNvPicPr>
          <p:nvPr>
            <p:ph idx="1"/>
          </p:nvPr>
        </p:nvPicPr>
        <p:blipFill>
          <a:blip r:embed="rId5"/>
          <a:stretch>
            <a:fillRect/>
          </a:stretch>
        </p:blipFill>
        <p:spPr>
          <a:xfrm>
            <a:off x="3722369" y="1731047"/>
            <a:ext cx="5349240" cy="3560445"/>
          </a:xfrm>
          <a:prstGeom prst="rect">
            <a:avLst/>
          </a:prstGeom>
        </p:spPr>
      </p:pic>
      <p:sp>
        <p:nvSpPr>
          <p:cNvPr id="4" name="슬라이드 번호 개체 틀 3">
            <a:extLst>
              <a:ext uri="{FF2B5EF4-FFF2-40B4-BE49-F238E27FC236}">
                <a16:creationId xmlns:a16="http://schemas.microsoft.com/office/drawing/2014/main" id="{7B83C518-E2AE-4DA1-B479-5DD02DCE1AA2}"/>
              </a:ext>
            </a:extLst>
          </p:cNvPr>
          <p:cNvSpPr>
            <a:spLocks noGrp="1"/>
          </p:cNvSpPr>
          <p:nvPr>
            <p:ph type="sldNum" sz="quarter" idx="4"/>
          </p:nvPr>
        </p:nvSpPr>
        <p:spPr/>
        <p:txBody>
          <a:bodyPr/>
          <a:lstStyle/>
          <a:p>
            <a:fld id="{B9154E3B-2790-45AB-9A85-320C4C8F03EA}" type="slidenum">
              <a:rPr lang="ko-KR" altLang="en-US" smtClean="0"/>
              <a:t>15</a:t>
            </a:fld>
            <a:endParaRPr lang="ko-KR" altLang="en-US"/>
          </a:p>
        </p:txBody>
      </p:sp>
      <p:sp>
        <p:nvSpPr>
          <p:cNvPr id="7" name="제목 1">
            <a:extLst>
              <a:ext uri="{FF2B5EF4-FFF2-40B4-BE49-F238E27FC236}">
                <a16:creationId xmlns:a16="http://schemas.microsoft.com/office/drawing/2014/main" id="{118C4D24-7C1D-3141-BC77-5DEAD665E35F}"/>
              </a:ext>
            </a:extLst>
          </p:cNvPr>
          <p:cNvSpPr>
            <a:spLocks noGrp="1"/>
          </p:cNvSpPr>
          <p:nvPr>
            <p:ph type="title"/>
          </p:nvPr>
        </p:nvSpPr>
        <p:spPr>
          <a:xfrm>
            <a:off x="2222501" y="109394"/>
            <a:ext cx="9143999" cy="1266264"/>
          </a:xfrm>
        </p:spPr>
        <p:txBody>
          <a:bodyPr>
            <a:normAutofit/>
          </a:bodyPr>
          <a:lstStyle/>
          <a:p>
            <a:r>
              <a:rPr lang="en" altLang="ko-KR" sz="3600" dirty="0"/>
              <a:t>Preparing the MNIST Training Data </a:t>
            </a:r>
            <a:br>
              <a:rPr lang="en"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학습 데이터 준비하기</a:t>
            </a:r>
            <a:endParaRPr lang="ko-KR" altLang="en-US" sz="3600" dirty="0">
              <a:solidFill>
                <a:schemeClr val="tx1">
                  <a:lumMod val="50000"/>
                  <a:lumOff val="50000"/>
                </a:schemeClr>
              </a:solidFill>
            </a:endParaRPr>
          </a:p>
        </p:txBody>
      </p:sp>
      <p:pic>
        <p:nvPicPr>
          <p:cNvPr id="8" name="내용 개체 틀 4">
            <a:extLst>
              <a:ext uri="{FF2B5EF4-FFF2-40B4-BE49-F238E27FC236}">
                <a16:creationId xmlns:a16="http://schemas.microsoft.com/office/drawing/2014/main" id="{9CB3322A-D8B1-4E40-996A-697B94BA54C2}"/>
              </a:ext>
            </a:extLst>
          </p:cNvPr>
          <p:cNvPicPr>
            <a:picLocks noChangeAspect="1"/>
          </p:cNvPicPr>
          <p:nvPr/>
        </p:nvPicPr>
        <p:blipFill>
          <a:blip r:embed="rId6"/>
          <a:stretch>
            <a:fillRect/>
          </a:stretch>
        </p:blipFill>
        <p:spPr>
          <a:xfrm>
            <a:off x="3401376" y="5291492"/>
            <a:ext cx="5991225" cy="1466850"/>
          </a:xfrm>
          <a:prstGeom prst="rect">
            <a:avLst/>
          </a:prstGeom>
        </p:spPr>
      </p:pic>
      <p:sp>
        <p:nvSpPr>
          <p:cNvPr id="14" name="모서리가 둥근 사각형 설명선 13"/>
          <p:cNvSpPr/>
          <p:nvPr/>
        </p:nvSpPr>
        <p:spPr>
          <a:xfrm>
            <a:off x="9392601" y="2113689"/>
            <a:ext cx="1271280" cy="777792"/>
          </a:xfrm>
          <a:prstGeom prst="wedgeRoundRectCallout">
            <a:avLst>
              <a:gd name="adj1" fmla="val -103055"/>
              <a:gd name="adj2" fmla="val 4159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7030A0"/>
                </a:solidFill>
              </a:rPr>
              <a:t>rounding error (never 0)</a:t>
            </a:r>
            <a:endParaRPr lang="ko-KR" altLang="en-US" dirty="0">
              <a:solidFill>
                <a:srgbClr val="7030A0"/>
              </a:solidFill>
            </a:endParaRPr>
          </a:p>
        </p:txBody>
      </p:sp>
      <p:sp>
        <p:nvSpPr>
          <p:cNvPr id="15" name="모서리가 둥근 사각형 설명선 14"/>
          <p:cNvSpPr/>
          <p:nvPr/>
        </p:nvSpPr>
        <p:spPr>
          <a:xfrm>
            <a:off x="9713593" y="4772366"/>
            <a:ext cx="1491482" cy="591174"/>
          </a:xfrm>
          <a:prstGeom prst="wedgeRoundRectCallout">
            <a:avLst>
              <a:gd name="adj1" fmla="val -111969"/>
              <a:gd name="adj2" fmla="val 188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B050"/>
                </a:solidFill>
              </a:rPr>
              <a:t>the biggest output</a:t>
            </a:r>
            <a:endParaRPr lang="ko-KR" altLang="en-US" dirty="0">
              <a:solidFill>
                <a:srgbClr val="00B050"/>
              </a:solidFill>
            </a:endParaRPr>
          </a:p>
        </p:txBody>
      </p:sp>
      <p:sp>
        <p:nvSpPr>
          <p:cNvPr id="16" name="모서리가 둥근 사각형 설명선 15"/>
          <p:cNvSpPr/>
          <p:nvPr/>
        </p:nvSpPr>
        <p:spPr>
          <a:xfrm>
            <a:off x="9713594" y="3331258"/>
            <a:ext cx="1371600" cy="591174"/>
          </a:xfrm>
          <a:prstGeom prst="wedgeRoundRectCallout">
            <a:avLst>
              <a:gd name="adj1" fmla="val -111068"/>
              <a:gd name="adj2" fmla="val -127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rgbClr val="00B050"/>
                </a:solidFill>
              </a:rPr>
              <a:t>partly believed</a:t>
            </a:r>
            <a:endParaRPr lang="ko-KR" altLang="en-US" dirty="0">
              <a:solidFill>
                <a:srgbClr val="00B050"/>
              </a:solidFill>
            </a:endParaRPr>
          </a:p>
        </p:txBody>
      </p:sp>
      <p:pic>
        <p:nvPicPr>
          <p:cNvPr id="31" name="오디오 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56401772"/>
      </p:ext>
    </p:extLst>
  </p:cSld>
  <p:clrMapOvr>
    <a:masterClrMapping/>
  </p:clrMapOvr>
  <mc:AlternateContent xmlns:mc="http://schemas.openxmlformats.org/markup-compatibility/2006" xmlns:p14="http://schemas.microsoft.com/office/powerpoint/2010/main">
    <mc:Choice Requires="p14">
      <p:transition spd="slow" p14:dur="2000" advTm="165945"/>
    </mc:Choice>
    <mc:Fallback xmlns="">
      <p:transition spd="slow" advTm="165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B0E9949-80C8-43B3-9637-6015E6DF4EF6}"/>
              </a:ext>
            </a:extLst>
          </p:cNvPr>
          <p:cNvPicPr>
            <a:picLocks noGrp="1" noChangeAspect="1"/>
          </p:cNvPicPr>
          <p:nvPr>
            <p:ph idx="1"/>
          </p:nvPr>
        </p:nvPicPr>
        <p:blipFill>
          <a:blip r:embed="rId5"/>
          <a:stretch>
            <a:fillRect/>
          </a:stretch>
        </p:blipFill>
        <p:spPr>
          <a:xfrm>
            <a:off x="2209799" y="1831995"/>
            <a:ext cx="9544050" cy="1666875"/>
          </a:xfrm>
          <a:prstGeom prst="rect">
            <a:avLst/>
          </a:prstGeom>
        </p:spPr>
      </p:pic>
      <p:sp>
        <p:nvSpPr>
          <p:cNvPr id="4" name="슬라이드 번호 개체 틀 3">
            <a:extLst>
              <a:ext uri="{FF2B5EF4-FFF2-40B4-BE49-F238E27FC236}">
                <a16:creationId xmlns:a16="http://schemas.microsoft.com/office/drawing/2014/main" id="{05609033-06A4-4EA6-998C-95A5FA5BA82A}"/>
              </a:ext>
            </a:extLst>
          </p:cNvPr>
          <p:cNvSpPr>
            <a:spLocks noGrp="1"/>
          </p:cNvSpPr>
          <p:nvPr>
            <p:ph type="sldNum" sz="quarter" idx="4"/>
          </p:nvPr>
        </p:nvSpPr>
        <p:spPr/>
        <p:txBody>
          <a:bodyPr/>
          <a:lstStyle/>
          <a:p>
            <a:fld id="{B9154E3B-2790-45AB-9A85-320C4C8F03EA}" type="slidenum">
              <a:rPr lang="ko-KR" altLang="en-US" smtClean="0"/>
              <a:t>16</a:t>
            </a:fld>
            <a:endParaRPr lang="ko-KR" altLang="en-US"/>
          </a:p>
        </p:txBody>
      </p:sp>
      <p:pic>
        <p:nvPicPr>
          <p:cNvPr id="6" name="그림 5">
            <a:extLst>
              <a:ext uri="{FF2B5EF4-FFF2-40B4-BE49-F238E27FC236}">
                <a16:creationId xmlns:a16="http://schemas.microsoft.com/office/drawing/2014/main" id="{FEC0A102-4CE3-4B16-B0A2-4C942B86A7AB}"/>
              </a:ext>
            </a:extLst>
          </p:cNvPr>
          <p:cNvPicPr>
            <a:picLocks noChangeAspect="1"/>
          </p:cNvPicPr>
          <p:nvPr/>
        </p:nvPicPr>
        <p:blipFill>
          <a:blip r:embed="rId6"/>
          <a:stretch>
            <a:fillRect/>
          </a:stretch>
        </p:blipFill>
        <p:spPr>
          <a:xfrm>
            <a:off x="2209800" y="3554412"/>
            <a:ext cx="9515475" cy="2533650"/>
          </a:xfrm>
          <a:prstGeom prst="rect">
            <a:avLst/>
          </a:prstGeom>
        </p:spPr>
      </p:pic>
      <p:sp>
        <p:nvSpPr>
          <p:cNvPr id="8" name="제목 1">
            <a:extLst>
              <a:ext uri="{FF2B5EF4-FFF2-40B4-BE49-F238E27FC236}">
                <a16:creationId xmlns:a16="http://schemas.microsoft.com/office/drawing/2014/main" id="{05EC2FCB-9AC5-D24F-BA4A-74CA339E0092}"/>
              </a:ext>
            </a:extLst>
          </p:cNvPr>
          <p:cNvSpPr>
            <a:spLocks noGrp="1"/>
          </p:cNvSpPr>
          <p:nvPr>
            <p:ph type="title"/>
          </p:nvPr>
        </p:nvSpPr>
        <p:spPr>
          <a:xfrm>
            <a:off x="2209799" y="98426"/>
            <a:ext cx="9143999" cy="1266264"/>
          </a:xfrm>
        </p:spPr>
        <p:txBody>
          <a:bodyPr>
            <a:normAutofit/>
          </a:bodyPr>
          <a:lstStyle/>
          <a:p>
            <a:r>
              <a:rPr lang="en" altLang="ko-KR" sz="3600" dirty="0"/>
              <a:t>Preparing the MNIST Training Data </a:t>
            </a:r>
            <a:br>
              <a:rPr lang="en"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학습 데이터 준비하기</a:t>
            </a:r>
            <a:endParaRPr lang="ko-KR" altLang="en-US" sz="3600" dirty="0">
              <a:solidFill>
                <a:schemeClr val="tx1">
                  <a:lumMod val="50000"/>
                  <a:lumOff val="50000"/>
                </a:schemeClr>
              </a:solidFill>
            </a:endParaRPr>
          </a:p>
        </p:txBody>
      </p:sp>
      <p:pic>
        <p:nvPicPr>
          <p:cNvPr id="10" name="오디오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88031988"/>
      </p:ext>
    </p:extLst>
  </p:cSld>
  <p:clrMapOvr>
    <a:masterClrMapping/>
  </p:clrMapOvr>
  <mc:AlternateContent xmlns:mc="http://schemas.openxmlformats.org/markup-compatibility/2006" xmlns:p14="http://schemas.microsoft.com/office/powerpoint/2010/main">
    <mc:Choice Requires="p14">
      <p:transition spd="slow" p14:dur="2000" advTm="8820"/>
    </mc:Choice>
    <mc:Fallback xmlns="">
      <p:transition spd="slow" advTm="8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A2FB6F7A-21BA-4E2D-A349-D700C3DD484E}"/>
              </a:ext>
            </a:extLst>
          </p:cNvPr>
          <p:cNvPicPr>
            <a:picLocks noGrp="1" noChangeAspect="1"/>
          </p:cNvPicPr>
          <p:nvPr>
            <p:ph idx="1"/>
          </p:nvPr>
        </p:nvPicPr>
        <p:blipFill>
          <a:blip r:embed="rId3"/>
          <a:stretch>
            <a:fillRect/>
          </a:stretch>
        </p:blipFill>
        <p:spPr>
          <a:xfrm>
            <a:off x="2209800" y="1955165"/>
            <a:ext cx="9534525" cy="4038600"/>
          </a:xfrm>
          <a:prstGeom prst="rect">
            <a:avLst/>
          </a:prstGeom>
        </p:spPr>
      </p:pic>
      <p:sp>
        <p:nvSpPr>
          <p:cNvPr id="4" name="슬라이드 번호 개체 틀 3">
            <a:extLst>
              <a:ext uri="{FF2B5EF4-FFF2-40B4-BE49-F238E27FC236}">
                <a16:creationId xmlns:a16="http://schemas.microsoft.com/office/drawing/2014/main" id="{4082BD4B-005E-42BE-A318-3C9D0191177D}"/>
              </a:ext>
            </a:extLst>
          </p:cNvPr>
          <p:cNvSpPr>
            <a:spLocks noGrp="1"/>
          </p:cNvSpPr>
          <p:nvPr>
            <p:ph type="sldNum" sz="quarter" idx="4"/>
          </p:nvPr>
        </p:nvSpPr>
        <p:spPr/>
        <p:txBody>
          <a:bodyPr/>
          <a:lstStyle/>
          <a:p>
            <a:fld id="{B9154E3B-2790-45AB-9A85-320C4C8F03EA}" type="slidenum">
              <a:rPr lang="ko-KR" altLang="en-US" smtClean="0"/>
              <a:t>17</a:t>
            </a:fld>
            <a:endParaRPr lang="ko-KR" altLang="en-US"/>
          </a:p>
        </p:txBody>
      </p:sp>
      <p:sp>
        <p:nvSpPr>
          <p:cNvPr id="7" name="제목 1">
            <a:extLst>
              <a:ext uri="{FF2B5EF4-FFF2-40B4-BE49-F238E27FC236}">
                <a16:creationId xmlns:a16="http://schemas.microsoft.com/office/drawing/2014/main" id="{86EAD65B-07E2-F742-8304-4F227B68250E}"/>
              </a:ext>
            </a:extLst>
          </p:cNvPr>
          <p:cNvSpPr>
            <a:spLocks noGrp="1"/>
          </p:cNvSpPr>
          <p:nvPr>
            <p:ph type="title"/>
          </p:nvPr>
        </p:nvSpPr>
        <p:spPr>
          <a:xfrm>
            <a:off x="2209800" y="98426"/>
            <a:ext cx="9143999" cy="1266264"/>
          </a:xfrm>
        </p:spPr>
        <p:txBody>
          <a:bodyPr>
            <a:normAutofit/>
          </a:bodyPr>
          <a:lstStyle/>
          <a:p>
            <a:r>
              <a:rPr lang="en" altLang="ko-KR" sz="3600" dirty="0"/>
              <a:t>Preparing the MNIST Training Data </a:t>
            </a:r>
            <a:br>
              <a:rPr lang="en"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학습 데이터 준비하기</a:t>
            </a:r>
            <a:endParaRPr lang="ko-KR" altLang="en-US" sz="3600" dirty="0">
              <a:solidFill>
                <a:schemeClr val="tx1">
                  <a:lumMod val="50000"/>
                  <a:lumOff val="50000"/>
                </a:schemeClr>
              </a:solidFill>
            </a:endParaRPr>
          </a:p>
        </p:txBody>
      </p:sp>
    </p:spTree>
    <p:extLst>
      <p:ext uri="{BB962C8B-B14F-4D97-AF65-F5344CB8AC3E}">
        <p14:creationId xmlns:p14="http://schemas.microsoft.com/office/powerpoint/2010/main" val="29606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8646E077-4DFF-4AFA-92DA-3C033DDD673F}"/>
              </a:ext>
            </a:extLst>
          </p:cNvPr>
          <p:cNvPicPr>
            <a:picLocks noGrp="1" noChangeAspect="1"/>
          </p:cNvPicPr>
          <p:nvPr>
            <p:ph idx="1"/>
          </p:nvPr>
        </p:nvPicPr>
        <p:blipFill>
          <a:blip r:embed="rId3"/>
          <a:stretch>
            <a:fillRect/>
          </a:stretch>
        </p:blipFill>
        <p:spPr>
          <a:xfrm>
            <a:off x="2209799" y="1825625"/>
            <a:ext cx="8995275" cy="4387850"/>
          </a:xfrm>
          <a:prstGeom prst="rect">
            <a:avLst/>
          </a:prstGeom>
        </p:spPr>
      </p:pic>
      <p:sp>
        <p:nvSpPr>
          <p:cNvPr id="4" name="슬라이드 번호 개체 틀 3">
            <a:extLst>
              <a:ext uri="{FF2B5EF4-FFF2-40B4-BE49-F238E27FC236}">
                <a16:creationId xmlns:a16="http://schemas.microsoft.com/office/drawing/2014/main" id="{3252922A-0231-468B-A232-548624A224D5}"/>
              </a:ext>
            </a:extLst>
          </p:cNvPr>
          <p:cNvSpPr>
            <a:spLocks noGrp="1"/>
          </p:cNvSpPr>
          <p:nvPr>
            <p:ph type="sldNum" sz="quarter" idx="4"/>
          </p:nvPr>
        </p:nvSpPr>
        <p:spPr/>
        <p:txBody>
          <a:bodyPr/>
          <a:lstStyle/>
          <a:p>
            <a:fld id="{B9154E3B-2790-45AB-9A85-320C4C8F03EA}" type="slidenum">
              <a:rPr lang="ko-KR" altLang="en-US" smtClean="0"/>
              <a:t>18</a:t>
            </a:fld>
            <a:endParaRPr lang="ko-KR" altLang="en-US"/>
          </a:p>
        </p:txBody>
      </p:sp>
      <p:sp>
        <p:nvSpPr>
          <p:cNvPr id="7" name="제목 1">
            <a:extLst>
              <a:ext uri="{FF2B5EF4-FFF2-40B4-BE49-F238E27FC236}">
                <a16:creationId xmlns:a16="http://schemas.microsoft.com/office/drawing/2014/main" id="{A3EA73DA-88E5-0643-AEDE-EE76952AC4EF}"/>
              </a:ext>
            </a:extLst>
          </p:cNvPr>
          <p:cNvSpPr>
            <a:spLocks noGrp="1"/>
          </p:cNvSpPr>
          <p:nvPr>
            <p:ph type="title"/>
          </p:nvPr>
        </p:nvSpPr>
        <p:spPr>
          <a:xfrm>
            <a:off x="2209799" y="98426"/>
            <a:ext cx="9143999" cy="1266264"/>
          </a:xfrm>
        </p:spPr>
        <p:txBody>
          <a:bodyPr>
            <a:normAutofit/>
          </a:bodyPr>
          <a:lstStyle/>
          <a:p>
            <a:r>
              <a:rPr lang="en" altLang="ko-KR" sz="3600" dirty="0"/>
              <a:t>Preparing the MNIST Training Data </a:t>
            </a:r>
            <a:br>
              <a:rPr lang="en"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학습 데이터 준비하기</a:t>
            </a:r>
          </a:p>
        </p:txBody>
      </p:sp>
    </p:spTree>
    <p:extLst>
      <p:ext uri="{BB962C8B-B14F-4D97-AF65-F5344CB8AC3E}">
        <p14:creationId xmlns:p14="http://schemas.microsoft.com/office/powerpoint/2010/main" val="818086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73BD6E5E-C7A5-49BB-911C-6994EBA25197}"/>
              </a:ext>
            </a:extLst>
          </p:cNvPr>
          <p:cNvPicPr>
            <a:picLocks noGrp="1" noChangeAspect="1"/>
          </p:cNvPicPr>
          <p:nvPr>
            <p:ph idx="1"/>
          </p:nvPr>
        </p:nvPicPr>
        <p:blipFill>
          <a:blip r:embed="rId5"/>
          <a:stretch>
            <a:fillRect/>
          </a:stretch>
        </p:blipFill>
        <p:spPr>
          <a:xfrm>
            <a:off x="2209800" y="2404319"/>
            <a:ext cx="9144000" cy="1907149"/>
          </a:xfrm>
          <a:prstGeom prst="rect">
            <a:avLst/>
          </a:prstGeom>
        </p:spPr>
      </p:pic>
      <p:sp>
        <p:nvSpPr>
          <p:cNvPr id="4" name="슬라이드 번호 개체 틀 3">
            <a:extLst>
              <a:ext uri="{FF2B5EF4-FFF2-40B4-BE49-F238E27FC236}">
                <a16:creationId xmlns:a16="http://schemas.microsoft.com/office/drawing/2014/main" id="{3E25D05B-333E-45FB-9FFF-919D6FCB6E02}"/>
              </a:ext>
            </a:extLst>
          </p:cNvPr>
          <p:cNvSpPr>
            <a:spLocks noGrp="1"/>
          </p:cNvSpPr>
          <p:nvPr>
            <p:ph type="sldNum" sz="quarter" idx="4"/>
          </p:nvPr>
        </p:nvSpPr>
        <p:spPr>
          <a:xfrm>
            <a:off x="8461875" y="6213475"/>
            <a:ext cx="2743200" cy="365125"/>
          </a:xfrm>
        </p:spPr>
        <p:txBody>
          <a:bodyPr/>
          <a:lstStyle/>
          <a:p>
            <a:fld id="{B9154E3B-2790-45AB-9A85-320C4C8F03EA}" type="slidenum">
              <a:rPr lang="ko-KR" altLang="en-US" smtClean="0"/>
              <a:t>19</a:t>
            </a:fld>
            <a:endParaRPr lang="ko-KR" altLang="en-US"/>
          </a:p>
        </p:txBody>
      </p:sp>
      <p:pic>
        <p:nvPicPr>
          <p:cNvPr id="6" name="그림 5">
            <a:extLst>
              <a:ext uri="{FF2B5EF4-FFF2-40B4-BE49-F238E27FC236}">
                <a16:creationId xmlns:a16="http://schemas.microsoft.com/office/drawing/2014/main" id="{445C6384-57DC-49C1-9DBA-508C852A5DDC}"/>
              </a:ext>
            </a:extLst>
          </p:cNvPr>
          <p:cNvPicPr>
            <a:picLocks noChangeAspect="1"/>
          </p:cNvPicPr>
          <p:nvPr/>
        </p:nvPicPr>
        <p:blipFill>
          <a:blip r:embed="rId6"/>
          <a:stretch>
            <a:fillRect/>
          </a:stretch>
        </p:blipFill>
        <p:spPr>
          <a:xfrm>
            <a:off x="2209800" y="4528061"/>
            <a:ext cx="9143999" cy="912484"/>
          </a:xfrm>
          <a:prstGeom prst="rect">
            <a:avLst/>
          </a:prstGeom>
        </p:spPr>
      </p:pic>
      <p:sp>
        <p:nvSpPr>
          <p:cNvPr id="8" name="제목 1">
            <a:extLst>
              <a:ext uri="{FF2B5EF4-FFF2-40B4-BE49-F238E27FC236}">
                <a16:creationId xmlns:a16="http://schemas.microsoft.com/office/drawing/2014/main" id="{5630ADAA-158D-C44E-B2F9-F059D1311E8A}"/>
              </a:ext>
            </a:extLst>
          </p:cNvPr>
          <p:cNvSpPr>
            <a:spLocks noGrp="1"/>
          </p:cNvSpPr>
          <p:nvPr>
            <p:ph type="title"/>
          </p:nvPr>
        </p:nvSpPr>
        <p:spPr>
          <a:xfrm>
            <a:off x="2209799" y="118458"/>
            <a:ext cx="9143999" cy="1266264"/>
          </a:xfrm>
        </p:spPr>
        <p:txBody>
          <a:bodyPr>
            <a:normAutofit/>
          </a:bodyPr>
          <a:lstStyle/>
          <a:p>
            <a:r>
              <a:rPr lang="en" altLang="ko-KR" sz="3600" dirty="0"/>
              <a:t>Preparing the MNIST Training Data </a:t>
            </a:r>
            <a:br>
              <a:rPr lang="en"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학습 데이터 준비하기</a:t>
            </a:r>
          </a:p>
        </p:txBody>
      </p:sp>
      <p:pic>
        <p:nvPicPr>
          <p:cNvPr id="7" name="오디오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46683084"/>
      </p:ext>
    </p:extLst>
  </p:cSld>
  <p:clrMapOvr>
    <a:masterClrMapping/>
  </p:clrMapOvr>
  <mc:AlternateContent xmlns:mc="http://schemas.openxmlformats.org/markup-compatibility/2006" xmlns:p14="http://schemas.microsoft.com/office/powerpoint/2010/main">
    <mc:Choice Requires="p14">
      <p:transition spd="slow" p14:dur="2000" advTm="27050"/>
    </mc:Choice>
    <mc:Fallback xmlns="">
      <p:transition spd="slow" advTm="27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95954E-CEA0-4338-9EB3-F1887B91A916}"/>
              </a:ext>
            </a:extLst>
          </p:cNvPr>
          <p:cNvSpPr>
            <a:spLocks noGrp="1"/>
          </p:cNvSpPr>
          <p:nvPr>
            <p:ph type="title"/>
          </p:nvPr>
        </p:nvSpPr>
        <p:spPr>
          <a:xfrm>
            <a:off x="2209800" y="88900"/>
            <a:ext cx="9836426" cy="1266264"/>
          </a:xfrm>
        </p:spPr>
        <p:txBody>
          <a:bodyPr>
            <a:normAutofit/>
          </a:bodyPr>
          <a:lstStyle/>
          <a:p>
            <a:r>
              <a:rPr lang="en" altLang="ko-KR" sz="3600" dirty="0"/>
              <a:t>The MNIST Dataset of Handwritten Numbers </a:t>
            </a:r>
            <a:br>
              <a:rPr lang="en-US" altLang="ko-KR" dirty="0"/>
            </a:br>
            <a:r>
              <a:rPr lang="en-US" altLang="ko-KR" sz="3200" dirty="0">
                <a:solidFill>
                  <a:schemeClr val="tx1">
                    <a:lumMod val="50000"/>
                    <a:lumOff val="50000"/>
                  </a:schemeClr>
                </a:solidFill>
              </a:rPr>
              <a:t>MNIST </a:t>
            </a:r>
            <a:r>
              <a:rPr lang="ko-KR" altLang="en-US" sz="3200" dirty="0" err="1">
                <a:solidFill>
                  <a:schemeClr val="tx1">
                    <a:lumMod val="50000"/>
                    <a:lumOff val="50000"/>
                  </a:schemeClr>
                </a:solidFill>
              </a:rPr>
              <a:t>손글씨</a:t>
            </a:r>
            <a:r>
              <a:rPr lang="ko-KR" altLang="en-US" sz="3200" dirty="0">
                <a:solidFill>
                  <a:schemeClr val="tx1">
                    <a:lumMod val="50000"/>
                    <a:lumOff val="50000"/>
                  </a:schemeClr>
                </a:solidFill>
              </a:rPr>
              <a:t> 데이터 인식하기</a:t>
            </a:r>
            <a:endParaRPr lang="ko-KR" altLang="en-US" sz="3600" dirty="0">
              <a:solidFill>
                <a:schemeClr val="tx1">
                  <a:lumMod val="50000"/>
                  <a:lumOff val="50000"/>
                </a:schemeClr>
              </a:solidFill>
            </a:endParaRPr>
          </a:p>
        </p:txBody>
      </p:sp>
      <p:sp>
        <p:nvSpPr>
          <p:cNvPr id="3" name="내용 개체 틀 2">
            <a:extLst>
              <a:ext uri="{FF2B5EF4-FFF2-40B4-BE49-F238E27FC236}">
                <a16:creationId xmlns:a16="http://schemas.microsoft.com/office/drawing/2014/main" id="{FD97B32E-0D89-496B-A844-E1A06B189F34}"/>
              </a:ext>
            </a:extLst>
          </p:cNvPr>
          <p:cNvSpPr>
            <a:spLocks noGrp="1"/>
          </p:cNvSpPr>
          <p:nvPr>
            <p:ph idx="1"/>
          </p:nvPr>
        </p:nvSpPr>
        <p:spPr>
          <a:xfrm>
            <a:off x="2209800" y="1825624"/>
            <a:ext cx="9393196" cy="5032376"/>
          </a:xfrm>
        </p:spPr>
        <p:txBody>
          <a:bodyPr>
            <a:noAutofit/>
          </a:bodyPr>
          <a:lstStyle/>
          <a:p>
            <a:pPr>
              <a:lnSpc>
                <a:spcPct val="100000"/>
              </a:lnSpc>
              <a:spcBef>
                <a:spcPts val="0"/>
              </a:spcBef>
            </a:pPr>
            <a:r>
              <a:rPr lang="en" altLang="ko-KR" sz="2400" dirty="0">
                <a:latin typeface="나눔스퀘어" panose="020B0600000101010101" pitchFamily="50" charset="-127"/>
                <a:ea typeface="나눔스퀘어" panose="020B0600000101010101" pitchFamily="50" charset="-127"/>
              </a:rPr>
              <a:t>Recognizing human handwriting is an ideal challenge for testing artificial intelligence.</a:t>
            </a: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사람의 </a:t>
            </a:r>
            <a:r>
              <a:rPr lang="ko-KR" altLang="en-US" sz="2000" dirty="0" err="1">
                <a:solidFill>
                  <a:schemeClr val="tx1">
                    <a:lumMod val="50000"/>
                    <a:lumOff val="50000"/>
                  </a:schemeClr>
                </a:solidFill>
                <a:latin typeface="나눔스퀘어" panose="020B0600000101010101" pitchFamily="50" charset="-127"/>
                <a:ea typeface="나눔스퀘어" panose="020B0600000101010101" pitchFamily="50" charset="-127"/>
              </a:rPr>
              <a:t>손글씨를</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인식한다는 것은 컴퓨터에게는 어려운 문제입니다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 altLang="ko-KR" sz="2400" dirty="0">
                <a:latin typeface="나눔스퀘어" panose="020B0600000101010101" pitchFamily="50" charset="-127"/>
                <a:ea typeface="나눔스퀘어" panose="020B0600000101010101" pitchFamily="50" charset="-127"/>
              </a:rPr>
              <a:t>Getting computers to correctly classify what an image contains, sometimes called the </a:t>
            </a:r>
            <a:r>
              <a:rPr lang="en" altLang="ko-KR" sz="2400" b="1" dirty="0">
                <a:solidFill>
                  <a:srgbClr val="0070C0"/>
                </a:solidFill>
                <a:latin typeface="나눔스퀘어" panose="020B0600000101010101" pitchFamily="50" charset="-127"/>
                <a:ea typeface="나눔스퀘어" panose="020B0600000101010101" pitchFamily="50" charset="-127"/>
              </a:rPr>
              <a:t>i</a:t>
            </a:r>
            <a:r>
              <a:rPr lang="en" altLang="ko-KR" sz="2400" dirty="0">
                <a:solidFill>
                  <a:srgbClr val="0070C0"/>
                </a:solidFill>
                <a:latin typeface="나눔스퀘어" panose="020B0600000101010101" pitchFamily="50" charset="-127"/>
                <a:ea typeface="나눔스퀘어" panose="020B0600000101010101" pitchFamily="50" charset="-127"/>
              </a:rPr>
              <a:t>​</a:t>
            </a:r>
            <a:r>
              <a:rPr lang="en" altLang="ko-KR" sz="2400" b="1" dirty="0">
                <a:solidFill>
                  <a:srgbClr val="0070C0"/>
                </a:solidFill>
                <a:latin typeface="나눔스퀘어" panose="020B0600000101010101" pitchFamily="50" charset="-127"/>
                <a:ea typeface="나눔스퀘어" panose="020B0600000101010101" pitchFamily="50" charset="-127"/>
              </a:rPr>
              <a:t>mage recognition </a:t>
            </a:r>
            <a:r>
              <a:rPr lang="en" altLang="ko-KR" sz="2400" dirty="0">
                <a:latin typeface="나눔스퀘어" panose="020B0600000101010101" pitchFamily="50" charset="-127"/>
                <a:ea typeface="나눔스퀘어" panose="020B0600000101010101" pitchFamily="50" charset="-127"/>
              </a:rPr>
              <a:t>​problem.</a:t>
            </a:r>
            <a:endPar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이처럼 컴퓨터가 이미지의 내용을</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명확히 분류하는 작업을 이미지 인식이라고 합니다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 altLang="ko-KR" sz="2400" dirty="0">
                <a:latin typeface="나눔스퀘어" panose="020B0600000101010101" pitchFamily="50" charset="-127"/>
                <a:ea typeface="나눔스퀘어" panose="020B0600000101010101" pitchFamily="50" charset="-127"/>
              </a:rPr>
              <a:t>We humans will sometimes disagree on what an image contains.</a:t>
            </a: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이미지 인식은 사람조차도 이미지에 어떤 내용이 들어 있는지에 대해 의견을 달리하는 경우가 있습니다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4C896176-96FC-4E1D-B281-E2EF6B2727D2}"/>
              </a:ext>
            </a:extLst>
          </p:cNvPr>
          <p:cNvSpPr>
            <a:spLocks noGrp="1"/>
          </p:cNvSpPr>
          <p:nvPr>
            <p:ph type="sldNum" sz="quarter" idx="4"/>
          </p:nvPr>
        </p:nvSpPr>
        <p:spPr/>
        <p:txBody>
          <a:bodyPr/>
          <a:lstStyle/>
          <a:p>
            <a:fld id="{B9154E3B-2790-45AB-9A85-320C4C8F03EA}" type="slidenum">
              <a:rPr lang="ko-KR" altLang="en-US" smtClean="0"/>
              <a:t>2</a:t>
            </a:fld>
            <a:endParaRPr lang="ko-KR" altLang="en-US"/>
          </a:p>
        </p:txBody>
      </p:sp>
      <p:pic>
        <p:nvPicPr>
          <p:cNvPr id="5" name="오디오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03861389"/>
      </p:ext>
    </p:extLst>
  </p:cSld>
  <p:clrMapOvr>
    <a:masterClrMapping/>
  </p:clrMapOvr>
  <mc:AlternateContent xmlns:mc="http://schemas.openxmlformats.org/markup-compatibility/2006" xmlns:p14="http://schemas.microsoft.com/office/powerpoint/2010/main">
    <mc:Choice Requires="p14">
      <p:transition spd="slow" p14:dur="2000" advTm="7027"/>
    </mc:Choice>
    <mc:Fallback xmlns="">
      <p:transition spd="slow" advTm="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1C6324C3-1334-4032-8AEF-95BD08811053}"/>
              </a:ext>
            </a:extLst>
          </p:cNvPr>
          <p:cNvSpPr>
            <a:spLocks noGrp="1"/>
          </p:cNvSpPr>
          <p:nvPr>
            <p:ph type="sldNum" sz="quarter" idx="4"/>
          </p:nvPr>
        </p:nvSpPr>
        <p:spPr/>
        <p:txBody>
          <a:bodyPr/>
          <a:lstStyle/>
          <a:p>
            <a:fld id="{B9154E3B-2790-45AB-9A85-320C4C8F03EA}" type="slidenum">
              <a:rPr lang="ko-KR" altLang="en-US" smtClean="0"/>
              <a:t>20</a:t>
            </a:fld>
            <a:endParaRPr lang="ko-KR" altLang="en-US"/>
          </a:p>
        </p:txBody>
      </p:sp>
      <p:pic>
        <p:nvPicPr>
          <p:cNvPr id="5" name="내용 개체 틀 4">
            <a:extLst>
              <a:ext uri="{FF2B5EF4-FFF2-40B4-BE49-F238E27FC236}">
                <a16:creationId xmlns:a16="http://schemas.microsoft.com/office/drawing/2014/main" id="{6818111F-497A-4423-89DE-07CCBAD74639}"/>
              </a:ext>
            </a:extLst>
          </p:cNvPr>
          <p:cNvPicPr>
            <a:picLocks noGrp="1" noChangeAspect="1"/>
          </p:cNvPicPr>
          <p:nvPr>
            <p:ph idx="1"/>
          </p:nvPr>
        </p:nvPicPr>
        <p:blipFill>
          <a:blip r:embed="rId3"/>
          <a:stretch>
            <a:fillRect/>
          </a:stretch>
        </p:blipFill>
        <p:spPr>
          <a:xfrm>
            <a:off x="2209800" y="2424682"/>
            <a:ext cx="9534525" cy="2486025"/>
          </a:xfrm>
          <a:prstGeom prst="rect">
            <a:avLst/>
          </a:prstGeom>
        </p:spPr>
      </p:pic>
      <p:sp>
        <p:nvSpPr>
          <p:cNvPr id="7" name="제목 1">
            <a:extLst>
              <a:ext uri="{FF2B5EF4-FFF2-40B4-BE49-F238E27FC236}">
                <a16:creationId xmlns:a16="http://schemas.microsoft.com/office/drawing/2014/main" id="{28245078-AC29-4C40-91CD-DD221DD4E419}"/>
              </a:ext>
            </a:extLst>
          </p:cNvPr>
          <p:cNvSpPr>
            <a:spLocks noGrp="1"/>
          </p:cNvSpPr>
          <p:nvPr>
            <p:ph type="title"/>
          </p:nvPr>
        </p:nvSpPr>
        <p:spPr>
          <a:xfrm>
            <a:off x="2209800" y="98426"/>
            <a:ext cx="9143999" cy="1266264"/>
          </a:xfrm>
        </p:spPr>
        <p:txBody>
          <a:bodyPr>
            <a:normAutofit/>
          </a:bodyPr>
          <a:lstStyle/>
          <a:p>
            <a:r>
              <a:rPr lang="en" altLang="ko-KR" sz="3600" dirty="0"/>
              <a:t>Preparing the MNIST Training Data </a:t>
            </a:r>
            <a:br>
              <a:rPr lang="en" altLang="ko-KR" sz="3600" dirty="0"/>
            </a:br>
            <a:r>
              <a:rPr lang="en-US" altLang="ko-KR" sz="3200" dirty="0">
                <a:solidFill>
                  <a:schemeClr val="tx1">
                    <a:lumMod val="50000"/>
                    <a:lumOff val="50000"/>
                  </a:schemeClr>
                </a:solidFill>
              </a:rPr>
              <a:t>MNIST </a:t>
            </a:r>
            <a:r>
              <a:rPr lang="ko-KR" altLang="en-US" sz="3200" dirty="0">
                <a:solidFill>
                  <a:schemeClr val="tx1">
                    <a:lumMod val="50000"/>
                    <a:lumOff val="50000"/>
                  </a:schemeClr>
                </a:solidFill>
              </a:rPr>
              <a:t>학습 데이터 준비하기</a:t>
            </a:r>
          </a:p>
        </p:txBody>
      </p:sp>
    </p:spTree>
    <p:extLst>
      <p:ext uri="{BB962C8B-B14F-4D97-AF65-F5344CB8AC3E}">
        <p14:creationId xmlns:p14="http://schemas.microsoft.com/office/powerpoint/2010/main" val="1862855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B0F2C7-A170-4CA7-9893-C7C8CB5F54EA}"/>
              </a:ext>
            </a:extLst>
          </p:cNvPr>
          <p:cNvSpPr>
            <a:spLocks noGrp="1"/>
          </p:cNvSpPr>
          <p:nvPr>
            <p:ph type="title"/>
          </p:nvPr>
        </p:nvSpPr>
        <p:spPr/>
        <p:txBody>
          <a:bodyPr>
            <a:normAutofit/>
          </a:bodyPr>
          <a:lstStyle/>
          <a:p>
            <a:r>
              <a:rPr lang="en" altLang="ko-KR" sz="3600" dirty="0"/>
              <a:t>Testing the Network </a:t>
            </a:r>
            <a:br>
              <a:rPr lang="en-US" altLang="ko-KR" sz="3600" dirty="0"/>
            </a:br>
            <a:r>
              <a:rPr lang="ko-KR" altLang="en-US" sz="3200" dirty="0">
                <a:solidFill>
                  <a:schemeClr val="tx1">
                    <a:lumMod val="50000"/>
                    <a:lumOff val="50000"/>
                  </a:schemeClr>
                </a:solidFill>
              </a:rPr>
              <a:t>신경망 테스트하기</a:t>
            </a:r>
          </a:p>
        </p:txBody>
      </p:sp>
      <p:sp>
        <p:nvSpPr>
          <p:cNvPr id="4" name="슬라이드 번호 개체 틀 3">
            <a:extLst>
              <a:ext uri="{FF2B5EF4-FFF2-40B4-BE49-F238E27FC236}">
                <a16:creationId xmlns:a16="http://schemas.microsoft.com/office/drawing/2014/main" id="{5C88805B-937C-4E89-A3C4-B9FBE83056F6}"/>
              </a:ext>
            </a:extLst>
          </p:cNvPr>
          <p:cNvSpPr>
            <a:spLocks noGrp="1"/>
          </p:cNvSpPr>
          <p:nvPr>
            <p:ph type="sldNum" sz="quarter" idx="4"/>
          </p:nvPr>
        </p:nvSpPr>
        <p:spPr/>
        <p:txBody>
          <a:bodyPr/>
          <a:lstStyle/>
          <a:p>
            <a:fld id="{B9154E3B-2790-45AB-9A85-320C4C8F03EA}" type="slidenum">
              <a:rPr lang="ko-KR" altLang="en-US" smtClean="0"/>
              <a:t>21</a:t>
            </a:fld>
            <a:endParaRPr lang="ko-KR" altLang="en-US"/>
          </a:p>
        </p:txBody>
      </p:sp>
      <p:pic>
        <p:nvPicPr>
          <p:cNvPr id="8" name="그림 7">
            <a:extLst>
              <a:ext uri="{FF2B5EF4-FFF2-40B4-BE49-F238E27FC236}">
                <a16:creationId xmlns:a16="http://schemas.microsoft.com/office/drawing/2014/main" id="{88294372-76A9-447E-B1A4-87505C4D2627}"/>
              </a:ext>
            </a:extLst>
          </p:cNvPr>
          <p:cNvPicPr>
            <a:picLocks noChangeAspect="1"/>
          </p:cNvPicPr>
          <p:nvPr/>
        </p:nvPicPr>
        <p:blipFill>
          <a:blip r:embed="rId5"/>
          <a:stretch>
            <a:fillRect/>
          </a:stretch>
        </p:blipFill>
        <p:spPr>
          <a:xfrm>
            <a:off x="3625976" y="1762891"/>
            <a:ext cx="6311646" cy="4909757"/>
          </a:xfrm>
          <a:prstGeom prst="rect">
            <a:avLst/>
          </a:prstGeom>
        </p:spPr>
      </p:pic>
      <p:pic>
        <p:nvPicPr>
          <p:cNvPr id="13" name="오디오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9463076"/>
      </p:ext>
    </p:extLst>
  </p:cSld>
  <p:clrMapOvr>
    <a:masterClrMapping/>
  </p:clrMapOvr>
  <mc:AlternateContent xmlns:mc="http://schemas.openxmlformats.org/markup-compatibility/2006" xmlns:p14="http://schemas.microsoft.com/office/powerpoint/2010/main">
    <mc:Choice Requires="p14">
      <p:transition spd="slow" p14:dur="2000" advTm="73849"/>
    </mc:Choice>
    <mc:Fallback xmlns="">
      <p:transition spd="slow" advTm="73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52C868F4-D5BF-49D1-9E21-F5569ACB7016}"/>
              </a:ext>
            </a:extLst>
          </p:cNvPr>
          <p:cNvSpPr>
            <a:spLocks noGrp="1"/>
          </p:cNvSpPr>
          <p:nvPr>
            <p:ph type="sldNum" sz="quarter" idx="4"/>
          </p:nvPr>
        </p:nvSpPr>
        <p:spPr/>
        <p:txBody>
          <a:bodyPr/>
          <a:lstStyle/>
          <a:p>
            <a:fld id="{B9154E3B-2790-45AB-9A85-320C4C8F03EA}" type="slidenum">
              <a:rPr lang="ko-KR" altLang="en-US" smtClean="0"/>
              <a:t>22</a:t>
            </a:fld>
            <a:endParaRPr lang="ko-KR" altLang="en-US"/>
          </a:p>
        </p:txBody>
      </p:sp>
      <p:pic>
        <p:nvPicPr>
          <p:cNvPr id="8" name="그림 7">
            <a:extLst>
              <a:ext uri="{FF2B5EF4-FFF2-40B4-BE49-F238E27FC236}">
                <a16:creationId xmlns:a16="http://schemas.microsoft.com/office/drawing/2014/main" id="{74D40379-9167-4E6A-B914-1CE39DAE36AC}"/>
              </a:ext>
            </a:extLst>
          </p:cNvPr>
          <p:cNvPicPr>
            <a:picLocks noChangeAspect="1"/>
          </p:cNvPicPr>
          <p:nvPr/>
        </p:nvPicPr>
        <p:blipFill>
          <a:blip r:embed="rId5"/>
          <a:stretch>
            <a:fillRect/>
          </a:stretch>
        </p:blipFill>
        <p:spPr>
          <a:xfrm>
            <a:off x="2321010" y="1816100"/>
            <a:ext cx="7665720" cy="3810000"/>
          </a:xfrm>
          <a:prstGeom prst="rect">
            <a:avLst/>
          </a:prstGeom>
        </p:spPr>
      </p:pic>
      <p:pic>
        <p:nvPicPr>
          <p:cNvPr id="9" name="내용 개체 틀 7">
            <a:extLst>
              <a:ext uri="{FF2B5EF4-FFF2-40B4-BE49-F238E27FC236}">
                <a16:creationId xmlns:a16="http://schemas.microsoft.com/office/drawing/2014/main" id="{C6F1DCBE-32E6-43C1-9EF9-9B604869628D}"/>
              </a:ext>
            </a:extLst>
          </p:cNvPr>
          <p:cNvPicPr>
            <a:picLocks noGrp="1" noChangeAspect="1"/>
          </p:cNvPicPr>
          <p:nvPr>
            <p:ph idx="1"/>
          </p:nvPr>
        </p:nvPicPr>
        <p:blipFill>
          <a:blip r:embed="rId6"/>
          <a:stretch>
            <a:fillRect/>
          </a:stretch>
        </p:blipFill>
        <p:spPr>
          <a:xfrm>
            <a:off x="2321010" y="5554980"/>
            <a:ext cx="7650480" cy="1303020"/>
          </a:xfrm>
          <a:prstGeom prst="rect">
            <a:avLst/>
          </a:prstGeom>
        </p:spPr>
      </p:pic>
      <p:sp>
        <p:nvSpPr>
          <p:cNvPr id="10" name="제목 1">
            <a:extLst>
              <a:ext uri="{FF2B5EF4-FFF2-40B4-BE49-F238E27FC236}">
                <a16:creationId xmlns:a16="http://schemas.microsoft.com/office/drawing/2014/main" id="{1512C5D9-076C-5944-8AF7-A0887C57A13D}"/>
              </a:ext>
            </a:extLst>
          </p:cNvPr>
          <p:cNvSpPr>
            <a:spLocks noGrp="1"/>
          </p:cNvSpPr>
          <p:nvPr>
            <p:ph type="title"/>
          </p:nvPr>
        </p:nvSpPr>
        <p:spPr>
          <a:xfrm>
            <a:off x="2222501" y="101600"/>
            <a:ext cx="9143999" cy="1266264"/>
          </a:xfrm>
        </p:spPr>
        <p:txBody>
          <a:bodyPr>
            <a:normAutofit/>
          </a:bodyPr>
          <a:lstStyle/>
          <a:p>
            <a:r>
              <a:rPr lang="en" altLang="ko-KR" sz="3600" dirty="0"/>
              <a:t>Testing the Network </a:t>
            </a:r>
            <a:br>
              <a:rPr lang="en-US" altLang="ko-KR" sz="3600" dirty="0"/>
            </a:br>
            <a:r>
              <a:rPr lang="ko-KR" altLang="en-US" sz="3200" dirty="0">
                <a:solidFill>
                  <a:schemeClr val="tx1">
                    <a:lumMod val="50000"/>
                    <a:lumOff val="50000"/>
                  </a:schemeClr>
                </a:solidFill>
              </a:rPr>
              <a:t>신경망 테스트하기</a:t>
            </a:r>
          </a:p>
        </p:txBody>
      </p:sp>
      <p:pic>
        <p:nvPicPr>
          <p:cNvPr id="17" name="오디오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26386447"/>
      </p:ext>
    </p:extLst>
  </p:cSld>
  <p:clrMapOvr>
    <a:masterClrMapping/>
  </p:clrMapOvr>
  <mc:AlternateContent xmlns:mc="http://schemas.openxmlformats.org/markup-compatibility/2006" xmlns:p14="http://schemas.microsoft.com/office/powerpoint/2010/main">
    <mc:Choice Requires="p14">
      <p:transition spd="slow" p14:dur="2000" advTm="120909"/>
    </mc:Choice>
    <mc:Fallback xmlns="">
      <p:transition spd="slow" advTm="120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8EAD02-E35B-4DBE-AB47-BFB6BB4F8B33}"/>
              </a:ext>
            </a:extLst>
          </p:cNvPr>
          <p:cNvSpPr>
            <a:spLocks noGrp="1"/>
          </p:cNvSpPr>
          <p:nvPr>
            <p:ph type="title"/>
          </p:nvPr>
        </p:nvSpPr>
        <p:spPr>
          <a:xfrm>
            <a:off x="2200275" y="31440"/>
            <a:ext cx="9982200" cy="1266264"/>
          </a:xfrm>
        </p:spPr>
        <p:txBody>
          <a:bodyPr>
            <a:noAutofit/>
          </a:bodyPr>
          <a:lstStyle/>
          <a:p>
            <a:r>
              <a:rPr lang="en" altLang="ko-KR" sz="3600" dirty="0"/>
              <a:t>Training and Testing with the Full Datasets </a:t>
            </a:r>
            <a:br>
              <a:rPr lang="en-US" altLang="ko-KR" sz="3600" dirty="0"/>
            </a:br>
            <a:r>
              <a:rPr lang="ko-KR" altLang="en-US" sz="3200" dirty="0">
                <a:solidFill>
                  <a:schemeClr val="tx1">
                    <a:lumMod val="50000"/>
                    <a:lumOff val="50000"/>
                  </a:schemeClr>
                </a:solidFill>
              </a:rPr>
              <a:t>전체 데이터를 이용해 학습 및 테스트하기</a:t>
            </a:r>
            <a:endParaRPr lang="ko-KR" altLang="en-US" sz="3600" dirty="0">
              <a:solidFill>
                <a:schemeClr val="tx1">
                  <a:lumMod val="50000"/>
                  <a:lumOff val="50000"/>
                </a:schemeClr>
              </a:solidFill>
            </a:endParaRPr>
          </a:p>
        </p:txBody>
      </p:sp>
      <p:pic>
        <p:nvPicPr>
          <p:cNvPr id="5" name="내용 개체 틀 4">
            <a:extLst>
              <a:ext uri="{FF2B5EF4-FFF2-40B4-BE49-F238E27FC236}">
                <a16:creationId xmlns:a16="http://schemas.microsoft.com/office/drawing/2014/main" id="{BC5190F4-AB06-470B-B33A-28CC8CDA61DD}"/>
              </a:ext>
            </a:extLst>
          </p:cNvPr>
          <p:cNvPicPr>
            <a:picLocks noGrp="1" noChangeAspect="1"/>
          </p:cNvPicPr>
          <p:nvPr>
            <p:ph idx="1"/>
          </p:nvPr>
        </p:nvPicPr>
        <p:blipFill>
          <a:blip r:embed="rId5"/>
          <a:stretch>
            <a:fillRect/>
          </a:stretch>
        </p:blipFill>
        <p:spPr>
          <a:xfrm>
            <a:off x="2200275" y="1769503"/>
            <a:ext cx="9544050" cy="885825"/>
          </a:xfrm>
          <a:prstGeom prst="rect">
            <a:avLst/>
          </a:prstGeom>
        </p:spPr>
      </p:pic>
      <p:sp>
        <p:nvSpPr>
          <p:cNvPr id="4" name="슬라이드 번호 개체 틀 3">
            <a:extLst>
              <a:ext uri="{FF2B5EF4-FFF2-40B4-BE49-F238E27FC236}">
                <a16:creationId xmlns:a16="http://schemas.microsoft.com/office/drawing/2014/main" id="{55AA2D3C-13A7-49DD-BC4D-D3718223A82B}"/>
              </a:ext>
            </a:extLst>
          </p:cNvPr>
          <p:cNvSpPr>
            <a:spLocks noGrp="1"/>
          </p:cNvSpPr>
          <p:nvPr>
            <p:ph type="sldNum" sz="quarter" idx="4"/>
          </p:nvPr>
        </p:nvSpPr>
        <p:spPr/>
        <p:txBody>
          <a:bodyPr/>
          <a:lstStyle/>
          <a:p>
            <a:fld id="{B9154E3B-2790-45AB-9A85-320C4C8F03EA}" type="slidenum">
              <a:rPr lang="ko-KR" altLang="en-US" smtClean="0"/>
              <a:t>23</a:t>
            </a:fld>
            <a:endParaRPr lang="ko-KR" altLang="en-US"/>
          </a:p>
        </p:txBody>
      </p:sp>
      <p:pic>
        <p:nvPicPr>
          <p:cNvPr id="6" name="그림 5">
            <a:extLst>
              <a:ext uri="{FF2B5EF4-FFF2-40B4-BE49-F238E27FC236}">
                <a16:creationId xmlns:a16="http://schemas.microsoft.com/office/drawing/2014/main" id="{819996B0-5185-4C5F-9040-73BEC9D0A009}"/>
              </a:ext>
            </a:extLst>
          </p:cNvPr>
          <p:cNvPicPr>
            <a:picLocks noChangeAspect="1"/>
          </p:cNvPicPr>
          <p:nvPr/>
        </p:nvPicPr>
        <p:blipFill>
          <a:blip r:embed="rId6"/>
          <a:stretch>
            <a:fillRect/>
          </a:stretch>
        </p:blipFill>
        <p:spPr>
          <a:xfrm>
            <a:off x="2219325" y="2817376"/>
            <a:ext cx="9525000" cy="847725"/>
          </a:xfrm>
          <a:prstGeom prst="rect">
            <a:avLst/>
          </a:prstGeom>
        </p:spPr>
      </p:pic>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pic>
        <p:nvPicPr>
          <p:cNvPr id="11" name="그림 10">
            <a:extLst>
              <a:ext uri="{FF2B5EF4-FFF2-40B4-BE49-F238E27FC236}">
                <a16:creationId xmlns:a16="http://schemas.microsoft.com/office/drawing/2014/main" id="{7195A2CE-35DF-46EB-A1C9-83AA116E3038}"/>
              </a:ext>
            </a:extLst>
          </p:cNvPr>
          <p:cNvPicPr>
            <a:picLocks noChangeAspect="1"/>
          </p:cNvPicPr>
          <p:nvPr/>
        </p:nvPicPr>
        <p:blipFill>
          <a:blip r:embed="rId8"/>
          <a:stretch>
            <a:fillRect/>
          </a:stretch>
        </p:blipFill>
        <p:spPr>
          <a:xfrm>
            <a:off x="2219325" y="5127625"/>
            <a:ext cx="9563100" cy="904875"/>
          </a:xfrm>
          <a:prstGeom prst="rect">
            <a:avLst/>
          </a:prstGeom>
        </p:spPr>
      </p:pic>
    </p:spTree>
    <p:extLst>
      <p:ext uri="{BB962C8B-B14F-4D97-AF65-F5344CB8AC3E}">
        <p14:creationId xmlns:p14="http://schemas.microsoft.com/office/powerpoint/2010/main" val="1582270170"/>
      </p:ext>
    </p:extLst>
  </p:cSld>
  <p:clrMapOvr>
    <a:masterClrMapping/>
  </p:clrMapOvr>
  <mc:AlternateContent xmlns:mc="http://schemas.openxmlformats.org/markup-compatibility/2006" xmlns:p14="http://schemas.microsoft.com/office/powerpoint/2010/main">
    <mc:Choice Requires="p14">
      <p:transition spd="slow" p14:dur="2000" advTm="14782"/>
    </mc:Choice>
    <mc:Fallback xmlns="">
      <p:transition spd="slow" advTm="1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EDF42D-BAD1-45FC-9387-D20D715FA628}"/>
              </a:ext>
            </a:extLst>
          </p:cNvPr>
          <p:cNvSpPr>
            <a:spLocks noGrp="1"/>
          </p:cNvSpPr>
          <p:nvPr>
            <p:ph type="title"/>
          </p:nvPr>
        </p:nvSpPr>
        <p:spPr>
          <a:xfrm>
            <a:off x="2209801" y="111126"/>
            <a:ext cx="9982199" cy="1266264"/>
          </a:xfrm>
        </p:spPr>
        <p:txBody>
          <a:bodyPr>
            <a:noAutofit/>
          </a:bodyPr>
          <a:lstStyle/>
          <a:p>
            <a:r>
              <a:rPr lang="en-US" altLang="ko-KR" sz="2800" dirty="0"/>
              <a:t>Improve Neural network by </a:t>
            </a:r>
            <a:r>
              <a:rPr lang="en" altLang="ko-KR" sz="2800" dirty="0"/>
              <a:t>Tweaking the Learning Rate </a:t>
            </a:r>
            <a:br>
              <a:rPr lang="en-US" altLang="ko-KR" sz="2800" dirty="0"/>
            </a:br>
            <a:r>
              <a:rPr lang="ko-KR" altLang="en-US" sz="2400" dirty="0" err="1">
                <a:solidFill>
                  <a:schemeClr val="tx1">
                    <a:lumMod val="50000"/>
                    <a:lumOff val="50000"/>
                  </a:schemeClr>
                </a:solidFill>
              </a:rPr>
              <a:t>학습률</a:t>
            </a:r>
            <a:r>
              <a:rPr lang="ko-KR" altLang="en-US" sz="2400" dirty="0">
                <a:solidFill>
                  <a:schemeClr val="tx1">
                    <a:lumMod val="50000"/>
                    <a:lumOff val="50000"/>
                  </a:schemeClr>
                </a:solidFill>
              </a:rPr>
              <a:t> 변경을 통한 신경망의 개선</a:t>
            </a:r>
          </a:p>
        </p:txBody>
      </p:sp>
      <p:sp>
        <p:nvSpPr>
          <p:cNvPr id="4" name="슬라이드 번호 개체 틀 3">
            <a:extLst>
              <a:ext uri="{FF2B5EF4-FFF2-40B4-BE49-F238E27FC236}">
                <a16:creationId xmlns:a16="http://schemas.microsoft.com/office/drawing/2014/main" id="{34CF0F5B-0A6A-410D-8E84-4C28BCCB536B}"/>
              </a:ext>
            </a:extLst>
          </p:cNvPr>
          <p:cNvSpPr>
            <a:spLocks noGrp="1"/>
          </p:cNvSpPr>
          <p:nvPr>
            <p:ph type="sldNum" sz="quarter" idx="4"/>
          </p:nvPr>
        </p:nvSpPr>
        <p:spPr/>
        <p:txBody>
          <a:bodyPr/>
          <a:lstStyle/>
          <a:p>
            <a:fld id="{B9154E3B-2790-45AB-9A85-320C4C8F03EA}" type="slidenum">
              <a:rPr lang="ko-KR" altLang="en-US" smtClean="0"/>
              <a:t>24</a:t>
            </a:fld>
            <a:endParaRPr lang="ko-KR" altLang="en-US"/>
          </a:p>
        </p:txBody>
      </p:sp>
      <p:pic>
        <p:nvPicPr>
          <p:cNvPr id="5" name="내용 개체 틀 4">
            <a:extLst>
              <a:ext uri="{FF2B5EF4-FFF2-40B4-BE49-F238E27FC236}">
                <a16:creationId xmlns:a16="http://schemas.microsoft.com/office/drawing/2014/main" id="{1A6546A3-FF8E-4C03-A5CE-E4123C076DF8}"/>
              </a:ext>
            </a:extLst>
          </p:cNvPr>
          <p:cNvPicPr>
            <a:picLocks noGrp="1" noChangeAspect="1"/>
          </p:cNvPicPr>
          <p:nvPr>
            <p:ph idx="1"/>
          </p:nvPr>
        </p:nvPicPr>
        <p:blipFill>
          <a:blip r:embed="rId5"/>
          <a:stretch>
            <a:fillRect/>
          </a:stretch>
        </p:blipFill>
        <p:spPr>
          <a:xfrm>
            <a:off x="3594439" y="1858010"/>
            <a:ext cx="6587490" cy="4720590"/>
          </a:xfrm>
          <a:prstGeom prst="rect">
            <a:avLst/>
          </a:prstGeom>
        </p:spPr>
      </p:pic>
      <p:sp>
        <p:nvSpPr>
          <p:cNvPr id="8" name="순서도: 연결자 7"/>
          <p:cNvSpPr/>
          <p:nvPr/>
        </p:nvSpPr>
        <p:spPr>
          <a:xfrm>
            <a:off x="5302945" y="5907305"/>
            <a:ext cx="504496" cy="472966"/>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오디오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60578435"/>
      </p:ext>
    </p:extLst>
  </p:cSld>
  <p:clrMapOvr>
    <a:masterClrMapping/>
  </p:clrMapOvr>
  <mc:AlternateContent xmlns:mc="http://schemas.openxmlformats.org/markup-compatibility/2006" xmlns:p14="http://schemas.microsoft.com/office/powerpoint/2010/main">
    <mc:Choice Requires="p14">
      <p:transition spd="slow" p14:dur="2000" advTm="75583"/>
    </mc:Choice>
    <mc:Fallback xmlns="">
      <p:transition spd="slow" advTm="75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442BD477-1C18-4C29-BD6D-EBADBFF7D294}"/>
              </a:ext>
            </a:extLst>
          </p:cNvPr>
          <p:cNvPicPr>
            <a:picLocks noGrp="1" noChangeAspect="1"/>
          </p:cNvPicPr>
          <p:nvPr>
            <p:ph idx="1"/>
          </p:nvPr>
        </p:nvPicPr>
        <p:blipFill>
          <a:blip r:embed="rId3"/>
          <a:stretch>
            <a:fillRect/>
          </a:stretch>
        </p:blipFill>
        <p:spPr>
          <a:xfrm>
            <a:off x="2209800" y="1815111"/>
            <a:ext cx="9525000" cy="1819275"/>
          </a:xfrm>
          <a:prstGeom prst="rect">
            <a:avLst/>
          </a:prstGeom>
        </p:spPr>
      </p:pic>
      <p:sp>
        <p:nvSpPr>
          <p:cNvPr id="4" name="슬라이드 번호 개체 틀 3">
            <a:extLst>
              <a:ext uri="{FF2B5EF4-FFF2-40B4-BE49-F238E27FC236}">
                <a16:creationId xmlns:a16="http://schemas.microsoft.com/office/drawing/2014/main" id="{5B471238-2D08-4E1E-9BA6-20086CB2FE72}"/>
              </a:ext>
            </a:extLst>
          </p:cNvPr>
          <p:cNvSpPr>
            <a:spLocks noGrp="1"/>
          </p:cNvSpPr>
          <p:nvPr>
            <p:ph type="sldNum" sz="quarter" idx="4"/>
          </p:nvPr>
        </p:nvSpPr>
        <p:spPr/>
        <p:txBody>
          <a:bodyPr/>
          <a:lstStyle/>
          <a:p>
            <a:fld id="{B9154E3B-2790-45AB-9A85-320C4C8F03EA}" type="slidenum">
              <a:rPr lang="ko-KR" altLang="en-US" smtClean="0"/>
              <a:t>25</a:t>
            </a:fld>
            <a:endParaRPr lang="ko-KR" altLang="en-US"/>
          </a:p>
        </p:txBody>
      </p:sp>
      <p:pic>
        <p:nvPicPr>
          <p:cNvPr id="6" name="그림 5">
            <a:extLst>
              <a:ext uri="{FF2B5EF4-FFF2-40B4-BE49-F238E27FC236}">
                <a16:creationId xmlns:a16="http://schemas.microsoft.com/office/drawing/2014/main" id="{7B5784F8-5038-496E-9785-3319A57B08AE}"/>
              </a:ext>
            </a:extLst>
          </p:cNvPr>
          <p:cNvPicPr>
            <a:picLocks noChangeAspect="1"/>
          </p:cNvPicPr>
          <p:nvPr/>
        </p:nvPicPr>
        <p:blipFill>
          <a:blip r:embed="rId4"/>
          <a:stretch>
            <a:fillRect/>
          </a:stretch>
        </p:blipFill>
        <p:spPr>
          <a:xfrm>
            <a:off x="2209800" y="4048054"/>
            <a:ext cx="9525000" cy="962025"/>
          </a:xfrm>
          <a:prstGeom prst="rect">
            <a:avLst/>
          </a:prstGeom>
        </p:spPr>
      </p:pic>
      <p:sp>
        <p:nvSpPr>
          <p:cNvPr id="8" name="제목 1">
            <a:extLst>
              <a:ext uri="{FF2B5EF4-FFF2-40B4-BE49-F238E27FC236}">
                <a16:creationId xmlns:a16="http://schemas.microsoft.com/office/drawing/2014/main" id="{A721D382-4CDB-AC4D-BF9E-8E268F995DCF}"/>
              </a:ext>
            </a:extLst>
          </p:cNvPr>
          <p:cNvSpPr>
            <a:spLocks noGrp="1"/>
          </p:cNvSpPr>
          <p:nvPr>
            <p:ph type="title"/>
          </p:nvPr>
        </p:nvSpPr>
        <p:spPr>
          <a:xfrm>
            <a:off x="2209800" y="135180"/>
            <a:ext cx="9982199" cy="1266264"/>
          </a:xfrm>
        </p:spPr>
        <p:txBody>
          <a:bodyPr>
            <a:noAutofit/>
          </a:bodyPr>
          <a:lstStyle/>
          <a:p>
            <a:r>
              <a:rPr lang="en-US" altLang="ko-KR" sz="2800" dirty="0"/>
              <a:t>Improve Neural network by </a:t>
            </a:r>
            <a:r>
              <a:rPr lang="en" altLang="ko-KR" sz="2800" dirty="0"/>
              <a:t>Tweaking the Learning Rate </a:t>
            </a:r>
            <a:br>
              <a:rPr lang="en-US" altLang="ko-KR" sz="2800" dirty="0"/>
            </a:br>
            <a:r>
              <a:rPr lang="ko-KR" altLang="en-US" sz="2400" dirty="0" err="1">
                <a:solidFill>
                  <a:schemeClr val="tx1">
                    <a:lumMod val="50000"/>
                    <a:lumOff val="50000"/>
                  </a:schemeClr>
                </a:solidFill>
              </a:rPr>
              <a:t>학습률</a:t>
            </a:r>
            <a:r>
              <a:rPr lang="ko-KR" altLang="en-US" sz="2400" dirty="0">
                <a:solidFill>
                  <a:schemeClr val="tx1">
                    <a:lumMod val="50000"/>
                    <a:lumOff val="50000"/>
                  </a:schemeClr>
                </a:solidFill>
              </a:rPr>
              <a:t> 변경을 통한 신경망의 개선</a:t>
            </a:r>
            <a:endParaRPr lang="ko-KR" altLang="en-US" sz="2800" dirty="0">
              <a:solidFill>
                <a:schemeClr val="tx1">
                  <a:lumMod val="50000"/>
                  <a:lumOff val="50000"/>
                </a:schemeClr>
              </a:solidFill>
            </a:endParaRPr>
          </a:p>
        </p:txBody>
      </p:sp>
    </p:spTree>
    <p:extLst>
      <p:ext uri="{BB962C8B-B14F-4D97-AF65-F5344CB8AC3E}">
        <p14:creationId xmlns:p14="http://schemas.microsoft.com/office/powerpoint/2010/main" val="1210344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EDB01A59-7AA8-4B8F-B354-3737B339FD81}"/>
              </a:ext>
            </a:extLst>
          </p:cNvPr>
          <p:cNvPicPr>
            <a:picLocks noGrp="1" noChangeAspect="1"/>
          </p:cNvPicPr>
          <p:nvPr>
            <p:ph idx="1"/>
          </p:nvPr>
        </p:nvPicPr>
        <p:blipFill>
          <a:blip r:embed="rId5"/>
          <a:stretch>
            <a:fillRect/>
          </a:stretch>
        </p:blipFill>
        <p:spPr>
          <a:xfrm>
            <a:off x="2209799" y="1850081"/>
            <a:ext cx="9515475" cy="3286125"/>
          </a:xfrm>
          <a:prstGeom prst="rect">
            <a:avLst/>
          </a:prstGeom>
        </p:spPr>
      </p:pic>
      <p:sp>
        <p:nvSpPr>
          <p:cNvPr id="4" name="슬라이드 번호 개체 틀 3">
            <a:extLst>
              <a:ext uri="{FF2B5EF4-FFF2-40B4-BE49-F238E27FC236}">
                <a16:creationId xmlns:a16="http://schemas.microsoft.com/office/drawing/2014/main" id="{51879407-6C42-4C66-921A-13669C12C053}"/>
              </a:ext>
            </a:extLst>
          </p:cNvPr>
          <p:cNvSpPr>
            <a:spLocks noGrp="1"/>
          </p:cNvSpPr>
          <p:nvPr>
            <p:ph type="sldNum" sz="quarter" idx="4"/>
          </p:nvPr>
        </p:nvSpPr>
        <p:spPr/>
        <p:txBody>
          <a:bodyPr/>
          <a:lstStyle/>
          <a:p>
            <a:fld id="{B9154E3B-2790-45AB-9A85-320C4C8F03EA}" type="slidenum">
              <a:rPr lang="ko-KR" altLang="en-US" smtClean="0"/>
              <a:t>26</a:t>
            </a:fld>
            <a:endParaRPr lang="ko-KR" altLang="en-US"/>
          </a:p>
        </p:txBody>
      </p:sp>
      <p:pic>
        <p:nvPicPr>
          <p:cNvPr id="6" name="그림 5">
            <a:extLst>
              <a:ext uri="{FF2B5EF4-FFF2-40B4-BE49-F238E27FC236}">
                <a16:creationId xmlns:a16="http://schemas.microsoft.com/office/drawing/2014/main" id="{64502140-F8B6-464F-8B00-DDD2E6EA5B53}"/>
              </a:ext>
            </a:extLst>
          </p:cNvPr>
          <p:cNvPicPr>
            <a:picLocks noChangeAspect="1"/>
          </p:cNvPicPr>
          <p:nvPr/>
        </p:nvPicPr>
        <p:blipFill>
          <a:blip r:embed="rId6"/>
          <a:stretch>
            <a:fillRect/>
          </a:stretch>
        </p:blipFill>
        <p:spPr>
          <a:xfrm>
            <a:off x="2209799" y="5260975"/>
            <a:ext cx="9553575" cy="952500"/>
          </a:xfrm>
          <a:prstGeom prst="rect">
            <a:avLst/>
          </a:prstGeom>
        </p:spPr>
      </p:pic>
      <p:sp>
        <p:nvSpPr>
          <p:cNvPr id="8" name="제목 1">
            <a:extLst>
              <a:ext uri="{FF2B5EF4-FFF2-40B4-BE49-F238E27FC236}">
                <a16:creationId xmlns:a16="http://schemas.microsoft.com/office/drawing/2014/main" id="{9611ABF5-1539-3B4C-8613-2FD961A25E77}"/>
              </a:ext>
            </a:extLst>
          </p:cNvPr>
          <p:cNvSpPr>
            <a:spLocks noGrp="1"/>
          </p:cNvSpPr>
          <p:nvPr>
            <p:ph type="title"/>
          </p:nvPr>
        </p:nvSpPr>
        <p:spPr>
          <a:xfrm>
            <a:off x="2209800" y="111126"/>
            <a:ext cx="9982199" cy="1266264"/>
          </a:xfrm>
        </p:spPr>
        <p:txBody>
          <a:bodyPr>
            <a:noAutofit/>
          </a:bodyPr>
          <a:lstStyle/>
          <a:p>
            <a:r>
              <a:rPr lang="en-US" altLang="ko-KR" sz="3200" dirty="0"/>
              <a:t>Improve Neural network by </a:t>
            </a:r>
            <a:r>
              <a:rPr lang="en" altLang="ko-KR" sz="3200" dirty="0"/>
              <a:t>Doing Multiple Runs </a:t>
            </a:r>
            <a:br>
              <a:rPr lang="en-US" altLang="ko-KR" sz="3200" dirty="0"/>
            </a:br>
            <a:r>
              <a:rPr lang="ko-KR" altLang="en-US" sz="2800" dirty="0">
                <a:solidFill>
                  <a:schemeClr val="tx1">
                    <a:lumMod val="50000"/>
                    <a:lumOff val="50000"/>
                  </a:schemeClr>
                </a:solidFill>
              </a:rPr>
              <a:t>여러 번 수행을 통한 신경망의 개선</a:t>
            </a:r>
          </a:p>
        </p:txBody>
      </p:sp>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40578320"/>
      </p:ext>
    </p:extLst>
  </p:cSld>
  <p:clrMapOvr>
    <a:masterClrMapping/>
  </p:clrMapOvr>
  <mc:AlternateContent xmlns:mc="http://schemas.openxmlformats.org/markup-compatibility/2006" xmlns:p14="http://schemas.microsoft.com/office/powerpoint/2010/main">
    <mc:Choice Requires="p14">
      <p:transition spd="slow" p14:dur="2000" advTm="41391"/>
    </mc:Choice>
    <mc:Fallback xmlns="">
      <p:transition spd="slow" advTm="41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F855B739-F2CB-4EA2-B150-C70E4185BA17}"/>
              </a:ext>
            </a:extLst>
          </p:cNvPr>
          <p:cNvPicPr>
            <a:picLocks noGrp="1" noChangeAspect="1"/>
          </p:cNvPicPr>
          <p:nvPr>
            <p:ph idx="1"/>
          </p:nvPr>
        </p:nvPicPr>
        <p:blipFill>
          <a:blip r:embed="rId5"/>
          <a:stretch>
            <a:fillRect/>
          </a:stretch>
        </p:blipFill>
        <p:spPr>
          <a:xfrm>
            <a:off x="4030256" y="1829588"/>
            <a:ext cx="6647498" cy="4813935"/>
          </a:xfrm>
          <a:prstGeom prst="rect">
            <a:avLst/>
          </a:prstGeom>
        </p:spPr>
      </p:pic>
      <p:sp>
        <p:nvSpPr>
          <p:cNvPr id="4" name="슬라이드 번호 개체 틀 3">
            <a:extLst>
              <a:ext uri="{FF2B5EF4-FFF2-40B4-BE49-F238E27FC236}">
                <a16:creationId xmlns:a16="http://schemas.microsoft.com/office/drawing/2014/main" id="{2CBE3616-F325-45CA-9B06-96309D73EFA4}"/>
              </a:ext>
            </a:extLst>
          </p:cNvPr>
          <p:cNvSpPr>
            <a:spLocks noGrp="1"/>
          </p:cNvSpPr>
          <p:nvPr>
            <p:ph type="sldNum" sz="quarter" idx="4"/>
          </p:nvPr>
        </p:nvSpPr>
        <p:spPr/>
        <p:txBody>
          <a:bodyPr/>
          <a:lstStyle/>
          <a:p>
            <a:fld id="{B9154E3B-2790-45AB-9A85-320C4C8F03EA}" type="slidenum">
              <a:rPr lang="ko-KR" altLang="en-US" smtClean="0"/>
              <a:t>27</a:t>
            </a:fld>
            <a:endParaRPr lang="ko-KR" altLang="en-US"/>
          </a:p>
        </p:txBody>
      </p:sp>
      <p:sp>
        <p:nvSpPr>
          <p:cNvPr id="7" name="제목 1">
            <a:extLst>
              <a:ext uri="{FF2B5EF4-FFF2-40B4-BE49-F238E27FC236}">
                <a16:creationId xmlns:a16="http://schemas.microsoft.com/office/drawing/2014/main" id="{C45F3FE9-51E0-2248-84A9-801CB03D5A79}"/>
              </a:ext>
            </a:extLst>
          </p:cNvPr>
          <p:cNvSpPr>
            <a:spLocks noGrp="1"/>
          </p:cNvSpPr>
          <p:nvPr>
            <p:ph type="title"/>
          </p:nvPr>
        </p:nvSpPr>
        <p:spPr>
          <a:xfrm>
            <a:off x="2209801" y="98426"/>
            <a:ext cx="9982199" cy="1266264"/>
          </a:xfrm>
        </p:spPr>
        <p:txBody>
          <a:bodyPr>
            <a:noAutofit/>
          </a:bodyPr>
          <a:lstStyle/>
          <a:p>
            <a:r>
              <a:rPr lang="en-US" altLang="ko-KR" sz="3200" dirty="0"/>
              <a:t>Improve Neural network by </a:t>
            </a:r>
            <a:r>
              <a:rPr lang="en" altLang="ko-KR" sz="3200" dirty="0"/>
              <a:t>Doing Multiple Runs </a:t>
            </a:r>
            <a:br>
              <a:rPr lang="en-US" altLang="ko-KR" sz="3200" dirty="0"/>
            </a:br>
            <a:r>
              <a:rPr lang="ko-KR" altLang="en-US" sz="2800" dirty="0">
                <a:solidFill>
                  <a:schemeClr val="tx1">
                    <a:lumMod val="50000"/>
                    <a:lumOff val="50000"/>
                  </a:schemeClr>
                </a:solidFill>
              </a:rPr>
              <a:t>여러 번 수행을 통한 신경망의 개선</a:t>
            </a:r>
            <a:endParaRPr lang="ko-KR" altLang="en-US" sz="3200" dirty="0">
              <a:solidFill>
                <a:schemeClr val="tx1">
                  <a:lumMod val="50000"/>
                  <a:lumOff val="50000"/>
                </a:schemeClr>
              </a:solidFill>
            </a:endParaRPr>
          </a:p>
        </p:txBody>
      </p:sp>
      <p:sp>
        <p:nvSpPr>
          <p:cNvPr id="14" name="순서도: 연결자 13"/>
          <p:cNvSpPr/>
          <p:nvPr/>
        </p:nvSpPr>
        <p:spPr>
          <a:xfrm>
            <a:off x="6059801" y="5907305"/>
            <a:ext cx="504496" cy="472966"/>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18810409"/>
      </p:ext>
    </p:extLst>
  </p:cSld>
  <p:clrMapOvr>
    <a:masterClrMapping/>
  </p:clrMapOvr>
  <mc:AlternateContent xmlns:mc="http://schemas.openxmlformats.org/markup-compatibility/2006" xmlns:p14="http://schemas.microsoft.com/office/powerpoint/2010/main">
    <mc:Choice Requires="p14">
      <p:transition spd="slow" p14:dur="2000" advTm="72534"/>
    </mc:Choice>
    <mc:Fallback xmlns="">
      <p:transition spd="slow" advTm="72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4D92F77C-2E9F-41DB-9BED-07F4ECB478FA}"/>
              </a:ext>
            </a:extLst>
          </p:cNvPr>
          <p:cNvPicPr>
            <a:picLocks noGrp="1" noChangeAspect="1"/>
          </p:cNvPicPr>
          <p:nvPr>
            <p:ph idx="1"/>
          </p:nvPr>
        </p:nvPicPr>
        <p:blipFill>
          <a:blip r:embed="rId5"/>
          <a:stretch>
            <a:fillRect/>
          </a:stretch>
        </p:blipFill>
        <p:spPr>
          <a:xfrm>
            <a:off x="3554434" y="1839074"/>
            <a:ext cx="6381750" cy="4684205"/>
          </a:xfrm>
          <a:prstGeom prst="rect">
            <a:avLst/>
          </a:prstGeom>
        </p:spPr>
      </p:pic>
      <p:sp>
        <p:nvSpPr>
          <p:cNvPr id="4" name="슬라이드 번호 개체 틀 3">
            <a:extLst>
              <a:ext uri="{FF2B5EF4-FFF2-40B4-BE49-F238E27FC236}">
                <a16:creationId xmlns:a16="http://schemas.microsoft.com/office/drawing/2014/main" id="{24783CBA-EFE9-40F2-9648-3B1D65AB0EDA}"/>
              </a:ext>
            </a:extLst>
          </p:cNvPr>
          <p:cNvSpPr>
            <a:spLocks noGrp="1"/>
          </p:cNvSpPr>
          <p:nvPr>
            <p:ph type="sldNum" sz="quarter" idx="4"/>
          </p:nvPr>
        </p:nvSpPr>
        <p:spPr/>
        <p:txBody>
          <a:bodyPr/>
          <a:lstStyle/>
          <a:p>
            <a:fld id="{B9154E3B-2790-45AB-9A85-320C4C8F03EA}" type="slidenum">
              <a:rPr lang="ko-KR" altLang="en-US" smtClean="0"/>
              <a:t>28</a:t>
            </a:fld>
            <a:endParaRPr lang="ko-KR" altLang="en-US"/>
          </a:p>
        </p:txBody>
      </p:sp>
      <p:sp>
        <p:nvSpPr>
          <p:cNvPr id="7" name="제목 1">
            <a:extLst>
              <a:ext uri="{FF2B5EF4-FFF2-40B4-BE49-F238E27FC236}">
                <a16:creationId xmlns:a16="http://schemas.microsoft.com/office/drawing/2014/main" id="{E03C47E6-DDCD-D342-94EA-CCD1C529BB48}"/>
              </a:ext>
            </a:extLst>
          </p:cNvPr>
          <p:cNvSpPr>
            <a:spLocks noGrp="1"/>
          </p:cNvSpPr>
          <p:nvPr>
            <p:ph type="title"/>
          </p:nvPr>
        </p:nvSpPr>
        <p:spPr>
          <a:xfrm>
            <a:off x="2209801" y="102238"/>
            <a:ext cx="9982199" cy="1266264"/>
          </a:xfrm>
        </p:spPr>
        <p:txBody>
          <a:bodyPr>
            <a:noAutofit/>
          </a:bodyPr>
          <a:lstStyle/>
          <a:p>
            <a:r>
              <a:rPr lang="en-US" altLang="ko-KR" sz="3200" dirty="0"/>
              <a:t>Improve Neural network by </a:t>
            </a:r>
            <a:r>
              <a:rPr lang="en" altLang="ko-KR" sz="3200" dirty="0"/>
              <a:t>Doing Multiple Runs </a:t>
            </a:r>
            <a:br>
              <a:rPr lang="en-US" altLang="ko-KR" sz="3200" dirty="0"/>
            </a:br>
            <a:r>
              <a:rPr lang="ko-KR" altLang="en-US" sz="2800" dirty="0">
                <a:solidFill>
                  <a:schemeClr val="tx1">
                    <a:lumMod val="50000"/>
                    <a:lumOff val="50000"/>
                  </a:schemeClr>
                </a:solidFill>
              </a:rPr>
              <a:t>여러 번 수행을 통한 신경망의 개선</a:t>
            </a:r>
            <a:endParaRPr lang="ko-KR" altLang="en-US" sz="3200" dirty="0">
              <a:solidFill>
                <a:schemeClr val="tx1">
                  <a:lumMod val="50000"/>
                  <a:lumOff val="50000"/>
                </a:schemeClr>
              </a:solidFill>
            </a:endParaRPr>
          </a:p>
        </p:txBody>
      </p:sp>
      <p:sp>
        <p:nvSpPr>
          <p:cNvPr id="12" name="순서도: 연결자 11"/>
          <p:cNvSpPr/>
          <p:nvPr/>
        </p:nvSpPr>
        <p:spPr>
          <a:xfrm>
            <a:off x="5476476" y="5765414"/>
            <a:ext cx="504496" cy="472966"/>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연결자 12"/>
          <p:cNvSpPr/>
          <p:nvPr/>
        </p:nvSpPr>
        <p:spPr>
          <a:xfrm>
            <a:off x="8461875" y="3894082"/>
            <a:ext cx="855546" cy="368675"/>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오디오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87856165"/>
      </p:ext>
    </p:extLst>
  </p:cSld>
  <p:clrMapOvr>
    <a:masterClrMapping/>
  </p:clrMapOvr>
  <mc:AlternateContent xmlns:mc="http://schemas.openxmlformats.org/markup-compatibility/2006" xmlns:p14="http://schemas.microsoft.com/office/powerpoint/2010/main">
    <mc:Choice Requires="p14">
      <p:transition spd="slow" p14:dur="2000" advTm="64684"/>
    </mc:Choice>
    <mc:Fallback xmlns="">
      <p:transition spd="slow" advTm="64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EE115F-6D3C-409A-9AF6-FC911AE8D280}"/>
              </a:ext>
            </a:extLst>
          </p:cNvPr>
          <p:cNvSpPr>
            <a:spLocks noGrp="1"/>
          </p:cNvSpPr>
          <p:nvPr>
            <p:ph type="title"/>
          </p:nvPr>
        </p:nvSpPr>
        <p:spPr/>
        <p:txBody>
          <a:bodyPr>
            <a:normAutofit/>
          </a:bodyPr>
          <a:lstStyle/>
          <a:p>
            <a:r>
              <a:rPr lang="en" altLang="ko-KR" sz="3600" dirty="0"/>
              <a:t>Change Network Shape </a:t>
            </a:r>
            <a:br>
              <a:rPr lang="en" altLang="ko-KR" sz="3600" dirty="0"/>
            </a:br>
            <a:r>
              <a:rPr lang="ko-KR" altLang="en-US" sz="3200" dirty="0">
                <a:solidFill>
                  <a:schemeClr val="tx1">
                    <a:lumMod val="50000"/>
                    <a:lumOff val="50000"/>
                  </a:schemeClr>
                </a:solidFill>
              </a:rPr>
              <a:t>신경망 구조 변경하기</a:t>
            </a:r>
          </a:p>
        </p:txBody>
      </p:sp>
      <p:pic>
        <p:nvPicPr>
          <p:cNvPr id="5" name="내용 개체 틀 4">
            <a:extLst>
              <a:ext uri="{FF2B5EF4-FFF2-40B4-BE49-F238E27FC236}">
                <a16:creationId xmlns:a16="http://schemas.microsoft.com/office/drawing/2014/main" id="{70403AFA-0B83-4CA5-A7B6-09A78C8E93EF}"/>
              </a:ext>
            </a:extLst>
          </p:cNvPr>
          <p:cNvPicPr>
            <a:picLocks noGrp="1" noChangeAspect="1"/>
          </p:cNvPicPr>
          <p:nvPr>
            <p:ph idx="1"/>
          </p:nvPr>
        </p:nvPicPr>
        <p:blipFill>
          <a:blip r:embed="rId5"/>
          <a:stretch>
            <a:fillRect/>
          </a:stretch>
        </p:blipFill>
        <p:spPr>
          <a:xfrm>
            <a:off x="3909104" y="1825622"/>
            <a:ext cx="6637020" cy="4773549"/>
          </a:xfrm>
          <a:prstGeom prst="rect">
            <a:avLst/>
          </a:prstGeom>
        </p:spPr>
      </p:pic>
      <p:sp>
        <p:nvSpPr>
          <p:cNvPr id="4" name="슬라이드 번호 개체 틀 3">
            <a:extLst>
              <a:ext uri="{FF2B5EF4-FFF2-40B4-BE49-F238E27FC236}">
                <a16:creationId xmlns:a16="http://schemas.microsoft.com/office/drawing/2014/main" id="{5A890FA4-60BB-4C69-9E41-2678C45C122F}"/>
              </a:ext>
            </a:extLst>
          </p:cNvPr>
          <p:cNvSpPr>
            <a:spLocks noGrp="1"/>
          </p:cNvSpPr>
          <p:nvPr>
            <p:ph type="sldNum" sz="quarter" idx="4"/>
          </p:nvPr>
        </p:nvSpPr>
        <p:spPr/>
        <p:txBody>
          <a:bodyPr/>
          <a:lstStyle/>
          <a:p>
            <a:fld id="{B9154E3B-2790-45AB-9A85-320C4C8F03EA}" type="slidenum">
              <a:rPr lang="ko-KR" altLang="en-US" smtClean="0"/>
              <a:t>29</a:t>
            </a:fld>
            <a:endParaRPr lang="ko-KR" altLang="en-US"/>
          </a:p>
        </p:txBody>
      </p:sp>
      <p:sp>
        <p:nvSpPr>
          <p:cNvPr id="7" name="순서도: 연결자 6"/>
          <p:cNvSpPr/>
          <p:nvPr/>
        </p:nvSpPr>
        <p:spPr>
          <a:xfrm>
            <a:off x="6343583" y="5812709"/>
            <a:ext cx="504496" cy="472966"/>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00610359"/>
      </p:ext>
    </p:extLst>
  </p:cSld>
  <p:clrMapOvr>
    <a:masterClrMapping/>
  </p:clrMapOvr>
  <mc:AlternateContent xmlns:mc="http://schemas.openxmlformats.org/markup-compatibility/2006" xmlns:p14="http://schemas.microsoft.com/office/powerpoint/2010/main">
    <mc:Choice Requires="p14">
      <p:transition spd="slow" p14:dur="2000" advTm="134363"/>
    </mc:Choice>
    <mc:Fallback xmlns="">
      <p:transition spd="slow" advTm="134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D97B32E-0D89-496B-A844-E1A06B189F34}"/>
              </a:ext>
            </a:extLst>
          </p:cNvPr>
          <p:cNvSpPr>
            <a:spLocks noGrp="1"/>
          </p:cNvSpPr>
          <p:nvPr>
            <p:ph idx="1"/>
          </p:nvPr>
        </p:nvSpPr>
        <p:spPr>
          <a:xfrm>
            <a:off x="2209800" y="1825624"/>
            <a:ext cx="9144000" cy="919706"/>
          </a:xfrm>
        </p:spPr>
        <p:txBody>
          <a:bodyPr>
            <a:noAutofit/>
          </a:bodyPr>
          <a:lstStyle/>
          <a:p>
            <a:pPr>
              <a:lnSpc>
                <a:spcPct val="100000"/>
              </a:lnSpc>
              <a:spcBef>
                <a:spcPts val="0"/>
              </a:spcBef>
            </a:pPr>
            <a:r>
              <a:rPr lang="en-US" altLang="ko-KR" dirty="0">
                <a:latin typeface="나눔스퀘어" panose="020B0600000101010101" pitchFamily="50" charset="-127"/>
                <a:ea typeface="나눔스퀘어" panose="020B0600000101010101" pitchFamily="50" charset="-127"/>
              </a:rPr>
              <a:t>What is this number? 4 or 9?</a:t>
            </a:r>
          </a:p>
          <a:p>
            <a:pPr>
              <a:lnSpc>
                <a:spcPct val="100000"/>
              </a:lnSpc>
              <a:spcBef>
                <a:spcPts val="0"/>
              </a:spcBef>
            </a:pP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이 숫자는 </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4</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일까요 </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9</a:t>
            </a:r>
            <a:r>
              <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rPr>
              <a:t>일까요</a:t>
            </a:r>
            <a:r>
              <a:rPr lang="en-US" altLang="ko-KR" sz="24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24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4C896176-96FC-4E1D-B281-E2EF6B2727D2}"/>
              </a:ext>
            </a:extLst>
          </p:cNvPr>
          <p:cNvSpPr>
            <a:spLocks noGrp="1"/>
          </p:cNvSpPr>
          <p:nvPr>
            <p:ph type="sldNum" sz="quarter" idx="4"/>
          </p:nvPr>
        </p:nvSpPr>
        <p:spPr/>
        <p:txBody>
          <a:bodyPr/>
          <a:lstStyle/>
          <a:p>
            <a:fld id="{B9154E3B-2790-45AB-9A85-320C4C8F03EA}" type="slidenum">
              <a:rPr lang="ko-KR" altLang="en-US" smtClean="0"/>
              <a:t>3</a:t>
            </a:fld>
            <a:endParaRPr lang="ko-KR" altLang="en-US"/>
          </a:p>
        </p:txBody>
      </p:sp>
      <p:pic>
        <p:nvPicPr>
          <p:cNvPr id="5" name="그림 4">
            <a:extLst>
              <a:ext uri="{FF2B5EF4-FFF2-40B4-BE49-F238E27FC236}">
                <a16:creationId xmlns:a16="http://schemas.microsoft.com/office/drawing/2014/main" id="{B6F91ED9-AF0E-47FC-A456-82CF4C2B9AD9}"/>
              </a:ext>
            </a:extLst>
          </p:cNvPr>
          <p:cNvPicPr>
            <a:picLocks noChangeAspect="1"/>
          </p:cNvPicPr>
          <p:nvPr/>
        </p:nvPicPr>
        <p:blipFill>
          <a:blip r:embed="rId5"/>
          <a:stretch>
            <a:fillRect/>
          </a:stretch>
        </p:blipFill>
        <p:spPr>
          <a:xfrm>
            <a:off x="5129212" y="2745330"/>
            <a:ext cx="3305175" cy="3333750"/>
          </a:xfrm>
          <a:prstGeom prst="rect">
            <a:avLst/>
          </a:prstGeom>
        </p:spPr>
      </p:pic>
      <p:sp>
        <p:nvSpPr>
          <p:cNvPr id="12" name="제목 1">
            <a:extLst>
              <a:ext uri="{FF2B5EF4-FFF2-40B4-BE49-F238E27FC236}">
                <a16:creationId xmlns:a16="http://schemas.microsoft.com/office/drawing/2014/main" id="{13C7E782-8F70-994D-8D6A-071695A7894D}"/>
              </a:ext>
            </a:extLst>
          </p:cNvPr>
          <p:cNvSpPr>
            <a:spLocks noGrp="1"/>
          </p:cNvSpPr>
          <p:nvPr>
            <p:ph type="title"/>
          </p:nvPr>
        </p:nvSpPr>
        <p:spPr>
          <a:xfrm>
            <a:off x="2209800" y="99507"/>
            <a:ext cx="9836426" cy="1266264"/>
          </a:xfrm>
        </p:spPr>
        <p:txBody>
          <a:bodyPr>
            <a:normAutofit/>
          </a:bodyPr>
          <a:lstStyle/>
          <a:p>
            <a:r>
              <a:rPr lang="en" altLang="ko-KR" sz="3600" dirty="0"/>
              <a:t>The MNIST Dataset of Handwritten Numbers </a:t>
            </a:r>
            <a:br>
              <a:rPr lang="en-US" altLang="ko-KR" dirty="0"/>
            </a:br>
            <a:r>
              <a:rPr lang="en-US" altLang="ko-KR" sz="3200" dirty="0">
                <a:solidFill>
                  <a:schemeClr val="tx1">
                    <a:lumMod val="50000"/>
                    <a:lumOff val="50000"/>
                  </a:schemeClr>
                </a:solidFill>
              </a:rPr>
              <a:t>MNIST </a:t>
            </a:r>
            <a:r>
              <a:rPr lang="ko-KR" altLang="en-US" sz="3200" dirty="0" err="1">
                <a:solidFill>
                  <a:schemeClr val="tx1">
                    <a:lumMod val="50000"/>
                    <a:lumOff val="50000"/>
                  </a:schemeClr>
                </a:solidFill>
              </a:rPr>
              <a:t>손글씨</a:t>
            </a:r>
            <a:r>
              <a:rPr lang="ko-KR" altLang="en-US" sz="3200" dirty="0">
                <a:solidFill>
                  <a:schemeClr val="tx1">
                    <a:lumMod val="50000"/>
                    <a:lumOff val="50000"/>
                  </a:schemeClr>
                </a:solidFill>
              </a:rPr>
              <a:t> 데이터 인식하기</a:t>
            </a:r>
            <a:endParaRPr lang="ko-KR" altLang="en-US" sz="3600" dirty="0">
              <a:solidFill>
                <a:schemeClr val="tx1">
                  <a:lumMod val="50000"/>
                  <a:lumOff val="50000"/>
                </a:schemeClr>
              </a:solidFill>
            </a:endParaRPr>
          </a:p>
        </p:txBody>
      </p:sp>
      <p:pic>
        <p:nvPicPr>
          <p:cNvPr id="6" name="오디오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1621893"/>
      </p:ext>
    </p:extLst>
  </p:cSld>
  <p:clrMapOvr>
    <a:masterClrMapping/>
  </p:clrMapOvr>
  <mc:AlternateContent xmlns:mc="http://schemas.openxmlformats.org/markup-compatibility/2006" xmlns:p14="http://schemas.microsoft.com/office/powerpoint/2010/main">
    <mc:Choice Requires="p14">
      <p:transition spd="slow" p14:dur="2000" advTm="21869"/>
    </mc:Choice>
    <mc:Fallback xmlns="">
      <p:transition spd="slow" advTm="21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D8736B-7255-450B-A407-84932837730C}"/>
              </a:ext>
            </a:extLst>
          </p:cNvPr>
          <p:cNvSpPr>
            <a:spLocks noGrp="1"/>
          </p:cNvSpPr>
          <p:nvPr>
            <p:ph type="title"/>
          </p:nvPr>
        </p:nvSpPr>
        <p:spPr/>
        <p:txBody>
          <a:bodyPr>
            <a:normAutofit/>
          </a:bodyPr>
          <a:lstStyle/>
          <a:p>
            <a:r>
              <a:rPr lang="en-US" altLang="ko-KR" sz="3600" dirty="0"/>
              <a:t>Final code</a:t>
            </a:r>
            <a:br>
              <a:rPr lang="en-US" altLang="ko-KR" sz="3600" dirty="0"/>
            </a:br>
            <a:r>
              <a:rPr lang="ko-KR" altLang="en-US" sz="3200" dirty="0">
                <a:solidFill>
                  <a:schemeClr val="tx1">
                    <a:lumMod val="50000"/>
                    <a:lumOff val="50000"/>
                  </a:schemeClr>
                </a:solidFill>
              </a:rPr>
              <a:t>최종 코드</a:t>
            </a:r>
          </a:p>
        </p:txBody>
      </p:sp>
      <p:pic>
        <p:nvPicPr>
          <p:cNvPr id="5" name="내용 개체 틀 4">
            <a:extLst>
              <a:ext uri="{FF2B5EF4-FFF2-40B4-BE49-F238E27FC236}">
                <a16:creationId xmlns:a16="http://schemas.microsoft.com/office/drawing/2014/main" id="{604CB000-A27D-41AA-AD8A-E7F904D0C467}"/>
              </a:ext>
            </a:extLst>
          </p:cNvPr>
          <p:cNvPicPr>
            <a:picLocks noGrp="1" noChangeAspect="1"/>
          </p:cNvPicPr>
          <p:nvPr>
            <p:ph idx="1"/>
          </p:nvPr>
        </p:nvPicPr>
        <p:blipFill>
          <a:blip r:embed="rId5"/>
          <a:stretch>
            <a:fillRect/>
          </a:stretch>
        </p:blipFill>
        <p:spPr>
          <a:xfrm>
            <a:off x="2209801" y="1806241"/>
            <a:ext cx="8120539" cy="1441133"/>
          </a:xfrm>
          <a:prstGeom prst="rect">
            <a:avLst/>
          </a:prstGeom>
        </p:spPr>
      </p:pic>
      <p:sp>
        <p:nvSpPr>
          <p:cNvPr id="4" name="슬라이드 번호 개체 틀 3">
            <a:extLst>
              <a:ext uri="{FF2B5EF4-FFF2-40B4-BE49-F238E27FC236}">
                <a16:creationId xmlns:a16="http://schemas.microsoft.com/office/drawing/2014/main" id="{DEA1C9BE-B813-42EB-89DB-93224860B890}"/>
              </a:ext>
            </a:extLst>
          </p:cNvPr>
          <p:cNvSpPr>
            <a:spLocks noGrp="1"/>
          </p:cNvSpPr>
          <p:nvPr>
            <p:ph type="sldNum" sz="quarter" idx="4"/>
          </p:nvPr>
        </p:nvSpPr>
        <p:spPr/>
        <p:txBody>
          <a:bodyPr/>
          <a:lstStyle/>
          <a:p>
            <a:fld id="{B9154E3B-2790-45AB-9A85-320C4C8F03EA}" type="slidenum">
              <a:rPr lang="ko-KR" altLang="en-US" smtClean="0"/>
              <a:t>30</a:t>
            </a:fld>
            <a:endParaRPr lang="ko-KR" altLang="en-US"/>
          </a:p>
        </p:txBody>
      </p:sp>
      <p:pic>
        <p:nvPicPr>
          <p:cNvPr id="7" name="그림 6">
            <a:extLst>
              <a:ext uri="{FF2B5EF4-FFF2-40B4-BE49-F238E27FC236}">
                <a16:creationId xmlns:a16="http://schemas.microsoft.com/office/drawing/2014/main" id="{0A5EA692-7690-4B61-93B0-9FB2E5F6C2B4}"/>
              </a:ext>
            </a:extLst>
          </p:cNvPr>
          <p:cNvPicPr>
            <a:picLocks noChangeAspect="1"/>
          </p:cNvPicPr>
          <p:nvPr/>
        </p:nvPicPr>
        <p:blipFill>
          <a:blip r:embed="rId6"/>
          <a:stretch>
            <a:fillRect/>
          </a:stretch>
        </p:blipFill>
        <p:spPr>
          <a:xfrm>
            <a:off x="2209800" y="3213464"/>
            <a:ext cx="8112443" cy="3529965"/>
          </a:xfrm>
          <a:prstGeom prst="rect">
            <a:avLst/>
          </a:prstGeom>
        </p:spPr>
      </p:pic>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79941875"/>
      </p:ext>
    </p:extLst>
  </p:cSld>
  <p:clrMapOvr>
    <a:masterClrMapping/>
  </p:clrMapOvr>
  <mc:AlternateContent xmlns:mc="http://schemas.openxmlformats.org/markup-compatibility/2006" xmlns:p14="http://schemas.microsoft.com/office/powerpoint/2010/main">
    <mc:Choice Requires="p14">
      <p:transition spd="slow" p14:dur="2000" advTm="27828"/>
    </mc:Choice>
    <mc:Fallback xmlns="">
      <p:transition spd="slow" advTm="27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6E26A441-11B5-4889-9FBF-F757751FDED9}"/>
              </a:ext>
            </a:extLst>
          </p:cNvPr>
          <p:cNvPicPr>
            <a:picLocks noGrp="1" noChangeAspect="1"/>
          </p:cNvPicPr>
          <p:nvPr>
            <p:ph idx="1"/>
          </p:nvPr>
        </p:nvPicPr>
        <p:blipFill>
          <a:blip r:embed="rId3"/>
          <a:stretch>
            <a:fillRect/>
          </a:stretch>
        </p:blipFill>
        <p:spPr>
          <a:xfrm>
            <a:off x="2433866" y="1825625"/>
            <a:ext cx="9601200" cy="4562475"/>
          </a:xfrm>
          <a:prstGeom prst="rect">
            <a:avLst/>
          </a:prstGeom>
        </p:spPr>
      </p:pic>
      <p:sp>
        <p:nvSpPr>
          <p:cNvPr id="4" name="슬라이드 번호 개체 틀 3">
            <a:extLst>
              <a:ext uri="{FF2B5EF4-FFF2-40B4-BE49-F238E27FC236}">
                <a16:creationId xmlns:a16="http://schemas.microsoft.com/office/drawing/2014/main" id="{5A246941-8F80-460B-8758-7B93BEF16DE3}"/>
              </a:ext>
            </a:extLst>
          </p:cNvPr>
          <p:cNvSpPr>
            <a:spLocks noGrp="1"/>
          </p:cNvSpPr>
          <p:nvPr>
            <p:ph type="sldNum" sz="quarter" idx="4"/>
          </p:nvPr>
        </p:nvSpPr>
        <p:spPr/>
        <p:txBody>
          <a:bodyPr/>
          <a:lstStyle/>
          <a:p>
            <a:fld id="{B9154E3B-2790-45AB-9A85-320C4C8F03EA}" type="slidenum">
              <a:rPr lang="ko-KR" altLang="en-US" smtClean="0"/>
              <a:t>31</a:t>
            </a:fld>
            <a:endParaRPr lang="ko-KR" altLang="en-US"/>
          </a:p>
        </p:txBody>
      </p:sp>
      <p:sp>
        <p:nvSpPr>
          <p:cNvPr id="7" name="제목 1">
            <a:extLst>
              <a:ext uri="{FF2B5EF4-FFF2-40B4-BE49-F238E27FC236}">
                <a16:creationId xmlns:a16="http://schemas.microsoft.com/office/drawing/2014/main" id="{71E08037-9F28-3645-A50E-4861C82C077A}"/>
              </a:ext>
            </a:extLst>
          </p:cNvPr>
          <p:cNvSpPr>
            <a:spLocks noGrp="1"/>
          </p:cNvSpPr>
          <p:nvPr>
            <p:ph type="title"/>
          </p:nvPr>
        </p:nvSpPr>
        <p:spPr>
          <a:xfrm>
            <a:off x="2209800" y="111126"/>
            <a:ext cx="9143999" cy="1266264"/>
          </a:xfrm>
        </p:spPr>
        <p:txBody>
          <a:bodyPr>
            <a:normAutofit/>
          </a:bodyPr>
          <a:lstStyle/>
          <a:p>
            <a:r>
              <a:rPr lang="en-US" altLang="ko-KR" sz="3600" dirty="0"/>
              <a:t>Final code</a:t>
            </a:r>
            <a:br>
              <a:rPr lang="en-US" altLang="ko-KR" sz="3600" dirty="0"/>
            </a:br>
            <a:r>
              <a:rPr lang="ko-KR" altLang="en-US" sz="3200" dirty="0">
                <a:solidFill>
                  <a:schemeClr val="tx1">
                    <a:lumMod val="50000"/>
                    <a:lumOff val="50000"/>
                  </a:schemeClr>
                </a:solidFill>
              </a:rPr>
              <a:t>최종 코드</a:t>
            </a:r>
          </a:p>
        </p:txBody>
      </p:sp>
    </p:spTree>
    <p:extLst>
      <p:ext uri="{BB962C8B-B14F-4D97-AF65-F5344CB8AC3E}">
        <p14:creationId xmlns:p14="http://schemas.microsoft.com/office/powerpoint/2010/main" val="631713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6C49AEE6-EAF2-4890-8341-1694FAC08043}"/>
              </a:ext>
            </a:extLst>
          </p:cNvPr>
          <p:cNvPicPr>
            <a:picLocks noGrp="1" noChangeAspect="1"/>
          </p:cNvPicPr>
          <p:nvPr>
            <p:ph idx="1"/>
          </p:nvPr>
        </p:nvPicPr>
        <p:blipFill>
          <a:blip r:embed="rId3"/>
          <a:stretch>
            <a:fillRect/>
          </a:stretch>
        </p:blipFill>
        <p:spPr>
          <a:xfrm>
            <a:off x="2209800" y="1841105"/>
            <a:ext cx="9144000" cy="2902423"/>
          </a:xfrm>
          <a:prstGeom prst="rect">
            <a:avLst/>
          </a:prstGeom>
        </p:spPr>
      </p:pic>
      <p:sp>
        <p:nvSpPr>
          <p:cNvPr id="4" name="슬라이드 번호 개체 틀 3">
            <a:extLst>
              <a:ext uri="{FF2B5EF4-FFF2-40B4-BE49-F238E27FC236}">
                <a16:creationId xmlns:a16="http://schemas.microsoft.com/office/drawing/2014/main" id="{E253DB64-F307-473C-BD24-D0D62D4281FC}"/>
              </a:ext>
            </a:extLst>
          </p:cNvPr>
          <p:cNvSpPr>
            <a:spLocks noGrp="1"/>
          </p:cNvSpPr>
          <p:nvPr>
            <p:ph type="sldNum" sz="quarter" idx="4"/>
          </p:nvPr>
        </p:nvSpPr>
        <p:spPr/>
        <p:txBody>
          <a:bodyPr/>
          <a:lstStyle/>
          <a:p>
            <a:fld id="{B9154E3B-2790-45AB-9A85-320C4C8F03EA}" type="slidenum">
              <a:rPr lang="ko-KR" altLang="en-US" smtClean="0"/>
              <a:t>32</a:t>
            </a:fld>
            <a:endParaRPr lang="ko-KR" altLang="en-US"/>
          </a:p>
        </p:txBody>
      </p:sp>
      <p:pic>
        <p:nvPicPr>
          <p:cNvPr id="6" name="그림 5">
            <a:extLst>
              <a:ext uri="{FF2B5EF4-FFF2-40B4-BE49-F238E27FC236}">
                <a16:creationId xmlns:a16="http://schemas.microsoft.com/office/drawing/2014/main" id="{8B281584-0668-4324-8AEF-14A29627AF7F}"/>
              </a:ext>
            </a:extLst>
          </p:cNvPr>
          <p:cNvPicPr>
            <a:picLocks noChangeAspect="1"/>
          </p:cNvPicPr>
          <p:nvPr/>
        </p:nvPicPr>
        <p:blipFill>
          <a:blip r:embed="rId4"/>
          <a:stretch>
            <a:fillRect/>
          </a:stretch>
        </p:blipFill>
        <p:spPr>
          <a:xfrm>
            <a:off x="2209800" y="4692649"/>
            <a:ext cx="9143999" cy="1800225"/>
          </a:xfrm>
          <a:prstGeom prst="rect">
            <a:avLst/>
          </a:prstGeom>
        </p:spPr>
      </p:pic>
      <p:sp>
        <p:nvSpPr>
          <p:cNvPr id="8" name="제목 1">
            <a:extLst>
              <a:ext uri="{FF2B5EF4-FFF2-40B4-BE49-F238E27FC236}">
                <a16:creationId xmlns:a16="http://schemas.microsoft.com/office/drawing/2014/main" id="{46EE2758-D2C3-0249-81C0-082BAB0E0565}"/>
              </a:ext>
            </a:extLst>
          </p:cNvPr>
          <p:cNvSpPr>
            <a:spLocks noGrp="1"/>
          </p:cNvSpPr>
          <p:nvPr>
            <p:ph type="title"/>
          </p:nvPr>
        </p:nvSpPr>
        <p:spPr>
          <a:xfrm>
            <a:off x="2209800" y="91759"/>
            <a:ext cx="9143999" cy="1266264"/>
          </a:xfrm>
        </p:spPr>
        <p:txBody>
          <a:bodyPr>
            <a:normAutofit/>
          </a:bodyPr>
          <a:lstStyle/>
          <a:p>
            <a:r>
              <a:rPr lang="en-US" altLang="ko-KR" sz="3600" dirty="0"/>
              <a:t>Final code</a:t>
            </a:r>
            <a:br>
              <a:rPr lang="en-US" altLang="ko-KR" sz="3600" dirty="0"/>
            </a:br>
            <a:r>
              <a:rPr lang="ko-KR" altLang="en-US" sz="3200" dirty="0">
                <a:solidFill>
                  <a:schemeClr val="tx1">
                    <a:lumMod val="50000"/>
                    <a:lumOff val="50000"/>
                  </a:schemeClr>
                </a:solidFill>
              </a:rPr>
              <a:t>최종 코드</a:t>
            </a:r>
          </a:p>
        </p:txBody>
      </p:sp>
    </p:spTree>
    <p:extLst>
      <p:ext uri="{BB962C8B-B14F-4D97-AF65-F5344CB8AC3E}">
        <p14:creationId xmlns:p14="http://schemas.microsoft.com/office/powerpoint/2010/main" val="742721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AAE2C203-F940-43EB-9BD0-4E8CE0E50477}"/>
              </a:ext>
            </a:extLst>
          </p:cNvPr>
          <p:cNvPicPr>
            <a:picLocks noGrp="1" noChangeAspect="1"/>
          </p:cNvPicPr>
          <p:nvPr>
            <p:ph idx="1"/>
          </p:nvPr>
        </p:nvPicPr>
        <p:blipFill>
          <a:blip r:embed="rId3"/>
          <a:stretch>
            <a:fillRect/>
          </a:stretch>
        </p:blipFill>
        <p:spPr>
          <a:xfrm>
            <a:off x="2209800" y="1897780"/>
            <a:ext cx="9544050" cy="4162425"/>
          </a:xfrm>
          <a:prstGeom prst="rect">
            <a:avLst/>
          </a:prstGeom>
        </p:spPr>
      </p:pic>
      <p:sp>
        <p:nvSpPr>
          <p:cNvPr id="4" name="슬라이드 번호 개체 틀 3">
            <a:extLst>
              <a:ext uri="{FF2B5EF4-FFF2-40B4-BE49-F238E27FC236}">
                <a16:creationId xmlns:a16="http://schemas.microsoft.com/office/drawing/2014/main" id="{78790EE3-2686-499C-B1D8-AAFD1B4C3F4A}"/>
              </a:ext>
            </a:extLst>
          </p:cNvPr>
          <p:cNvSpPr>
            <a:spLocks noGrp="1"/>
          </p:cNvSpPr>
          <p:nvPr>
            <p:ph type="sldNum" sz="quarter" idx="4"/>
          </p:nvPr>
        </p:nvSpPr>
        <p:spPr/>
        <p:txBody>
          <a:bodyPr/>
          <a:lstStyle/>
          <a:p>
            <a:fld id="{B9154E3B-2790-45AB-9A85-320C4C8F03EA}" type="slidenum">
              <a:rPr lang="ko-KR" altLang="en-US" smtClean="0"/>
              <a:t>33</a:t>
            </a:fld>
            <a:endParaRPr lang="ko-KR" altLang="en-US"/>
          </a:p>
        </p:txBody>
      </p:sp>
      <p:sp>
        <p:nvSpPr>
          <p:cNvPr id="7" name="제목 1">
            <a:extLst>
              <a:ext uri="{FF2B5EF4-FFF2-40B4-BE49-F238E27FC236}">
                <a16:creationId xmlns:a16="http://schemas.microsoft.com/office/drawing/2014/main" id="{79058A19-1328-3340-AE96-CD63EA6864F8}"/>
              </a:ext>
            </a:extLst>
          </p:cNvPr>
          <p:cNvSpPr>
            <a:spLocks noGrp="1"/>
          </p:cNvSpPr>
          <p:nvPr>
            <p:ph type="title"/>
          </p:nvPr>
        </p:nvSpPr>
        <p:spPr>
          <a:xfrm>
            <a:off x="2209800" y="98426"/>
            <a:ext cx="9143999" cy="1266264"/>
          </a:xfrm>
        </p:spPr>
        <p:txBody>
          <a:bodyPr>
            <a:normAutofit/>
          </a:bodyPr>
          <a:lstStyle/>
          <a:p>
            <a:r>
              <a:rPr lang="en-US" altLang="ko-KR" sz="3600" dirty="0"/>
              <a:t>Final code</a:t>
            </a:r>
            <a:br>
              <a:rPr lang="en-US" altLang="ko-KR" sz="3600" dirty="0"/>
            </a:br>
            <a:r>
              <a:rPr lang="ko-KR" altLang="en-US" sz="3200" dirty="0">
                <a:solidFill>
                  <a:schemeClr val="tx1">
                    <a:lumMod val="50000"/>
                    <a:lumOff val="50000"/>
                  </a:schemeClr>
                </a:solidFill>
              </a:rPr>
              <a:t>최종 코드</a:t>
            </a:r>
          </a:p>
        </p:txBody>
      </p:sp>
    </p:spTree>
    <p:extLst>
      <p:ext uri="{BB962C8B-B14F-4D97-AF65-F5344CB8AC3E}">
        <p14:creationId xmlns:p14="http://schemas.microsoft.com/office/powerpoint/2010/main" val="2372007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a:extLst>
              <a:ext uri="{FF2B5EF4-FFF2-40B4-BE49-F238E27FC236}">
                <a16:creationId xmlns:a16="http://schemas.microsoft.com/office/drawing/2014/main" id="{B535A3B3-A987-4548-B703-6865E5109A82}"/>
              </a:ext>
            </a:extLst>
          </p:cNvPr>
          <p:cNvPicPr>
            <a:picLocks noGrp="1" noChangeAspect="1"/>
          </p:cNvPicPr>
          <p:nvPr>
            <p:ph idx="1"/>
          </p:nvPr>
        </p:nvPicPr>
        <p:blipFill>
          <a:blip r:embed="rId3"/>
          <a:stretch>
            <a:fillRect/>
          </a:stretch>
        </p:blipFill>
        <p:spPr>
          <a:xfrm>
            <a:off x="2209800" y="1382140"/>
            <a:ext cx="7451789" cy="4190238"/>
          </a:xfrm>
          <a:prstGeom prst="rect">
            <a:avLst/>
          </a:prstGeom>
        </p:spPr>
      </p:pic>
      <p:sp>
        <p:nvSpPr>
          <p:cNvPr id="4" name="슬라이드 번호 개체 틀 3">
            <a:extLst>
              <a:ext uri="{FF2B5EF4-FFF2-40B4-BE49-F238E27FC236}">
                <a16:creationId xmlns:a16="http://schemas.microsoft.com/office/drawing/2014/main" id="{2B8234C6-6C49-4E1B-873B-217B318530A9}"/>
              </a:ext>
            </a:extLst>
          </p:cNvPr>
          <p:cNvSpPr>
            <a:spLocks noGrp="1"/>
          </p:cNvSpPr>
          <p:nvPr>
            <p:ph type="sldNum" sz="quarter" idx="4"/>
          </p:nvPr>
        </p:nvSpPr>
        <p:spPr/>
        <p:txBody>
          <a:bodyPr/>
          <a:lstStyle/>
          <a:p>
            <a:fld id="{B9154E3B-2790-45AB-9A85-320C4C8F03EA}" type="slidenum">
              <a:rPr lang="ko-KR" altLang="en-US" smtClean="0"/>
              <a:t>34</a:t>
            </a:fld>
            <a:endParaRPr lang="ko-KR" altLang="en-US"/>
          </a:p>
        </p:txBody>
      </p:sp>
      <p:pic>
        <p:nvPicPr>
          <p:cNvPr id="7" name="내용 개체 틀 4">
            <a:extLst>
              <a:ext uri="{FF2B5EF4-FFF2-40B4-BE49-F238E27FC236}">
                <a16:creationId xmlns:a16="http://schemas.microsoft.com/office/drawing/2014/main" id="{79C022DD-CD5C-46C7-AAF5-2D49E152B23E}"/>
              </a:ext>
            </a:extLst>
          </p:cNvPr>
          <p:cNvPicPr>
            <a:picLocks noChangeAspect="1"/>
          </p:cNvPicPr>
          <p:nvPr/>
        </p:nvPicPr>
        <p:blipFill>
          <a:blip r:embed="rId4"/>
          <a:stretch>
            <a:fillRect/>
          </a:stretch>
        </p:blipFill>
        <p:spPr>
          <a:xfrm>
            <a:off x="2209800" y="5640924"/>
            <a:ext cx="7429500" cy="713232"/>
          </a:xfrm>
          <a:prstGeom prst="rect">
            <a:avLst/>
          </a:prstGeom>
        </p:spPr>
      </p:pic>
      <p:sp>
        <p:nvSpPr>
          <p:cNvPr id="8" name="제목 1">
            <a:extLst>
              <a:ext uri="{FF2B5EF4-FFF2-40B4-BE49-F238E27FC236}">
                <a16:creationId xmlns:a16="http://schemas.microsoft.com/office/drawing/2014/main" id="{BC5D666A-6D20-0148-9A0C-FF142F725E3A}"/>
              </a:ext>
            </a:extLst>
          </p:cNvPr>
          <p:cNvSpPr>
            <a:spLocks noGrp="1"/>
          </p:cNvSpPr>
          <p:nvPr>
            <p:ph type="title"/>
          </p:nvPr>
        </p:nvSpPr>
        <p:spPr>
          <a:xfrm>
            <a:off x="2209800" y="105857"/>
            <a:ext cx="9143999" cy="1266264"/>
          </a:xfrm>
        </p:spPr>
        <p:txBody>
          <a:bodyPr>
            <a:normAutofit/>
          </a:bodyPr>
          <a:lstStyle/>
          <a:p>
            <a:r>
              <a:rPr lang="en-US" altLang="ko-KR" sz="3600" dirty="0"/>
              <a:t>Final code</a:t>
            </a:r>
            <a:br>
              <a:rPr lang="en-US" altLang="ko-KR" sz="3600" dirty="0"/>
            </a:br>
            <a:r>
              <a:rPr lang="ko-KR" altLang="en-US" sz="3200" dirty="0">
                <a:solidFill>
                  <a:schemeClr val="tx1">
                    <a:lumMod val="50000"/>
                    <a:lumOff val="50000"/>
                  </a:schemeClr>
                </a:solidFill>
              </a:rPr>
              <a:t>최종 코드</a:t>
            </a:r>
          </a:p>
        </p:txBody>
      </p:sp>
      <p:pic>
        <p:nvPicPr>
          <p:cNvPr id="5" name="그림 4"/>
          <p:cNvPicPr>
            <a:picLocks noChangeAspect="1"/>
          </p:cNvPicPr>
          <p:nvPr/>
        </p:nvPicPr>
        <p:blipFill>
          <a:blip r:embed="rId5"/>
          <a:stretch>
            <a:fillRect/>
          </a:stretch>
        </p:blipFill>
        <p:spPr>
          <a:xfrm>
            <a:off x="6936863" y="5512951"/>
            <a:ext cx="4229100" cy="1076325"/>
          </a:xfrm>
          <a:prstGeom prst="rect">
            <a:avLst/>
          </a:prstGeom>
          <a:ln>
            <a:solidFill>
              <a:srgbClr val="00B050"/>
            </a:solidFill>
          </a:ln>
        </p:spPr>
      </p:pic>
    </p:spTree>
    <p:extLst>
      <p:ext uri="{BB962C8B-B14F-4D97-AF65-F5344CB8AC3E}">
        <p14:creationId xmlns:p14="http://schemas.microsoft.com/office/powerpoint/2010/main" val="1196638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09800" y="98426"/>
            <a:ext cx="9982200" cy="1266264"/>
          </a:xfrm>
        </p:spPr>
        <p:txBody>
          <a:bodyPr>
            <a:noAutofit/>
          </a:bodyPr>
          <a:lstStyle/>
          <a:p>
            <a:r>
              <a:rPr lang="en-US" altLang="ko-KR" sz="3200" dirty="0"/>
              <a:t>(NNLab2) MNIST NN Add One More Hidden Layer</a:t>
            </a:r>
            <a:br>
              <a:rPr lang="en-US" altLang="ko-KR" sz="3200" dirty="0"/>
            </a:br>
            <a:r>
              <a:rPr lang="en-US" altLang="ko-KR" sz="3200" dirty="0">
                <a:solidFill>
                  <a:schemeClr val="tx1">
                    <a:lumMod val="50000"/>
                    <a:lumOff val="50000"/>
                  </a:schemeClr>
                </a:solidFill>
              </a:rPr>
              <a:t>(NNLab2) MNIST NN </a:t>
            </a:r>
            <a:r>
              <a:rPr lang="ko-KR" altLang="en-US" sz="3200" dirty="0">
                <a:solidFill>
                  <a:schemeClr val="tx1">
                    <a:lumMod val="50000"/>
                    <a:lumOff val="50000"/>
                  </a:schemeClr>
                </a:solidFill>
              </a:rPr>
              <a:t>은닉 계층 추가</a:t>
            </a:r>
          </a:p>
        </p:txBody>
      </p:sp>
      <p:sp>
        <p:nvSpPr>
          <p:cNvPr id="3" name="내용 개체 틀 2"/>
          <p:cNvSpPr>
            <a:spLocks noGrp="1"/>
          </p:cNvSpPr>
          <p:nvPr>
            <p:ph idx="1"/>
          </p:nvPr>
        </p:nvSpPr>
        <p:spPr>
          <a:xfrm>
            <a:off x="2209800" y="1587500"/>
            <a:ext cx="8626267" cy="3984357"/>
          </a:xfrm>
        </p:spPr>
        <p:txBody>
          <a:bodyPr>
            <a:noAutofit/>
          </a:bodyPr>
          <a:lstStyle/>
          <a:p>
            <a:pPr>
              <a:lnSpc>
                <a:spcPct val="100000"/>
              </a:lnSpc>
              <a:spcBef>
                <a:spcPts val="0"/>
              </a:spcBef>
            </a:pPr>
            <a:r>
              <a:rPr lang="en-US" altLang="ko-KR" sz="1400" dirty="0"/>
              <a:t>Add one more hidden layer to the MNIST</a:t>
            </a:r>
            <a:r>
              <a:rPr lang="ko-KR" altLang="en-US" sz="1400" dirty="0"/>
              <a:t> </a:t>
            </a:r>
            <a:r>
              <a:rPr lang="en-US" altLang="ko-KR" sz="1400" dirty="0"/>
              <a:t>NN (neural network) implemented in Section 21</a:t>
            </a:r>
          </a:p>
          <a:p>
            <a:pPr>
              <a:lnSpc>
                <a:spcPct val="100000"/>
              </a:lnSpc>
              <a:spcBef>
                <a:spcPts val="0"/>
              </a:spcBef>
            </a:pPr>
            <a:r>
              <a:rPr lang="en-US" altLang="ko-KR" sz="1400" dirty="0"/>
              <a:t>Compare</a:t>
            </a:r>
            <a:r>
              <a:rPr lang="ko-KR" altLang="en-US" sz="1400" dirty="0"/>
              <a:t> </a:t>
            </a:r>
            <a:r>
              <a:rPr lang="en-US" altLang="ko-KR" sz="1400" dirty="0"/>
              <a:t>the accuracy</a:t>
            </a:r>
            <a:r>
              <a:rPr lang="ko-KR" altLang="en-US" sz="1400" dirty="0"/>
              <a:t> </a:t>
            </a:r>
            <a:r>
              <a:rPr lang="en-US" altLang="ko-KR" sz="1400" dirty="0"/>
              <a:t>between the NN with 1 hidden layer and the NN with 2 hidden layers</a:t>
            </a:r>
          </a:p>
          <a:p>
            <a:pPr>
              <a:lnSpc>
                <a:spcPct val="100000"/>
              </a:lnSpc>
              <a:spcBef>
                <a:spcPts val="0"/>
              </a:spcBef>
            </a:pPr>
            <a:r>
              <a:rPr lang="en-US" altLang="ko-KR" sz="1400" dirty="0">
                <a:solidFill>
                  <a:srgbClr val="C00000"/>
                </a:solidFill>
              </a:rPr>
              <a:t>(How to submit)</a:t>
            </a:r>
          </a:p>
          <a:p>
            <a:pPr marL="914400" lvl="1" indent="-457200">
              <a:lnSpc>
                <a:spcPct val="100000"/>
              </a:lnSpc>
              <a:spcBef>
                <a:spcPts val="0"/>
              </a:spcBef>
              <a:buFont typeface="+mj-lt"/>
              <a:buAutoNum type="arabicPeriod"/>
            </a:pPr>
            <a:r>
              <a:rPr lang="en-US" altLang="ko-KR" sz="1200" dirty="0" err="1"/>
              <a:t>IPython</a:t>
            </a:r>
            <a:r>
              <a:rPr lang="en-US" altLang="ko-KR" sz="1200" dirty="0"/>
              <a:t> Code (Example) </a:t>
            </a:r>
            <a:r>
              <a:rPr lang="en-US" altLang="ko-KR" sz="1200" dirty="0">
                <a:solidFill>
                  <a:srgbClr val="0070C0"/>
                </a:solidFill>
              </a:rPr>
              <a:t>lab9SungMeeYoung.ipynb</a:t>
            </a:r>
          </a:p>
          <a:p>
            <a:pPr marL="914400" lvl="1" indent="-457200">
              <a:lnSpc>
                <a:spcPct val="100000"/>
              </a:lnSpc>
              <a:spcBef>
                <a:spcPts val="0"/>
              </a:spcBef>
              <a:buFont typeface="+mj-lt"/>
              <a:buAutoNum type="arabicPeriod"/>
            </a:pPr>
            <a:r>
              <a:rPr lang="en-US" altLang="ko-KR" sz="1200" dirty="0"/>
              <a:t>At the end of the code, capture and submit the output of the highest performing </a:t>
            </a:r>
            <a:r>
              <a:rPr lang="en-US" altLang="ko-KR" sz="1200" dirty="0" err="1"/>
              <a:t>hyperparameter</a:t>
            </a:r>
            <a:r>
              <a:rPr lang="en-US" altLang="ko-KR" sz="1200" dirty="0"/>
              <a:t> values and your name.</a:t>
            </a:r>
          </a:p>
          <a:p>
            <a:pPr lvl="2">
              <a:lnSpc>
                <a:spcPct val="100000"/>
              </a:lnSpc>
              <a:spcBef>
                <a:spcPts val="0"/>
              </a:spcBef>
            </a:pPr>
            <a:r>
              <a:rPr lang="en-US" altLang="ko-KR" sz="1100" dirty="0">
                <a:solidFill>
                  <a:srgbClr val="0070C0"/>
                </a:solidFill>
              </a:rPr>
              <a:t>Number of nodes in each hidden layer</a:t>
            </a:r>
          </a:p>
          <a:p>
            <a:pPr lvl="2">
              <a:lnSpc>
                <a:spcPct val="100000"/>
              </a:lnSpc>
              <a:spcBef>
                <a:spcPts val="0"/>
              </a:spcBef>
            </a:pPr>
            <a:r>
              <a:rPr lang="en-US" altLang="ko-KR" sz="1100" dirty="0">
                <a:solidFill>
                  <a:srgbClr val="0070C0"/>
                </a:solidFill>
              </a:rPr>
              <a:t>Learning rate</a:t>
            </a:r>
          </a:p>
          <a:p>
            <a:pPr lvl="2">
              <a:lnSpc>
                <a:spcPct val="100000"/>
              </a:lnSpc>
              <a:spcBef>
                <a:spcPts val="0"/>
              </a:spcBef>
            </a:pPr>
            <a:r>
              <a:rPr lang="en-US" altLang="ko-KR" sz="1100" dirty="0">
                <a:solidFill>
                  <a:srgbClr val="0070C0"/>
                </a:solidFill>
              </a:rPr>
              <a:t>Number of epochs</a:t>
            </a:r>
          </a:p>
          <a:p>
            <a:pPr lvl="2">
              <a:lnSpc>
                <a:spcPct val="100000"/>
              </a:lnSpc>
              <a:spcBef>
                <a:spcPts val="0"/>
              </a:spcBef>
            </a:pPr>
            <a:r>
              <a:rPr lang="en-US" altLang="ko-KR" sz="1100" dirty="0">
                <a:solidFill>
                  <a:srgbClr val="0070C0"/>
                </a:solidFill>
              </a:rPr>
              <a:t>Best accuracy</a:t>
            </a:r>
          </a:p>
          <a:p>
            <a:pPr lvl="2">
              <a:lnSpc>
                <a:spcPct val="100000"/>
              </a:lnSpc>
              <a:spcBef>
                <a:spcPts val="0"/>
              </a:spcBef>
            </a:pPr>
            <a:endParaRPr lang="en-US" altLang="ko-KR" sz="1100" dirty="0"/>
          </a:p>
          <a:p>
            <a:pPr>
              <a:lnSpc>
                <a:spcPct val="100000"/>
              </a:lnSpc>
              <a:spcBef>
                <a:spcPts val="0"/>
              </a:spcBef>
            </a:pPr>
            <a:r>
              <a:rPr lang="en-US" altLang="ko-KR" sz="1400" dirty="0"/>
              <a:t>21</a:t>
            </a:r>
            <a:r>
              <a:rPr lang="ko-KR" altLang="en-US" sz="1400" dirty="0"/>
              <a:t>장에서 구현한 </a:t>
            </a:r>
            <a:r>
              <a:rPr lang="en-US" altLang="ko-KR" sz="1400" dirty="0"/>
              <a:t>MNIST </a:t>
            </a:r>
            <a:r>
              <a:rPr lang="ko-KR" altLang="en-US" sz="1400" dirty="0"/>
              <a:t>신경망에 은닉 계층을 하나 이상 추가해 보세요</a:t>
            </a:r>
            <a:endParaRPr lang="en-US" altLang="ko-KR" sz="1400" dirty="0"/>
          </a:p>
          <a:p>
            <a:pPr>
              <a:lnSpc>
                <a:spcPct val="100000"/>
              </a:lnSpc>
              <a:spcBef>
                <a:spcPts val="0"/>
              </a:spcBef>
            </a:pPr>
            <a:r>
              <a:rPr lang="en-US" altLang="ko-KR" sz="1400" dirty="0"/>
              <a:t>1</a:t>
            </a:r>
            <a:r>
              <a:rPr lang="ko-KR" altLang="en-US" sz="1400" dirty="0"/>
              <a:t>개 은닉 계층을 가진 신경망과 </a:t>
            </a:r>
            <a:r>
              <a:rPr lang="en-US" altLang="ko-KR" sz="1400" dirty="0"/>
              <a:t>2</a:t>
            </a:r>
            <a:r>
              <a:rPr lang="ko-KR" altLang="en-US" sz="1400" dirty="0"/>
              <a:t>개 은닉 계층을 가진 신경망의 인식 정확도를 비교해 보세요</a:t>
            </a:r>
            <a:endParaRPr lang="en-US" altLang="ko-KR" sz="1400" dirty="0"/>
          </a:p>
          <a:p>
            <a:pPr>
              <a:lnSpc>
                <a:spcPct val="100000"/>
              </a:lnSpc>
              <a:spcBef>
                <a:spcPts val="0"/>
              </a:spcBef>
            </a:pPr>
            <a:r>
              <a:rPr lang="en-US" altLang="ko-KR" sz="1400" dirty="0">
                <a:solidFill>
                  <a:srgbClr val="C00000"/>
                </a:solidFill>
              </a:rPr>
              <a:t>(</a:t>
            </a:r>
            <a:r>
              <a:rPr lang="ko-KR" altLang="en-US" sz="1400" dirty="0">
                <a:solidFill>
                  <a:srgbClr val="C00000"/>
                </a:solidFill>
              </a:rPr>
              <a:t>제출</a:t>
            </a:r>
            <a:r>
              <a:rPr lang="en-US" altLang="ko-KR" sz="1400" dirty="0">
                <a:solidFill>
                  <a:srgbClr val="C00000"/>
                </a:solidFill>
              </a:rPr>
              <a:t> </a:t>
            </a:r>
            <a:r>
              <a:rPr lang="ko-KR" altLang="en-US" sz="1400" dirty="0">
                <a:solidFill>
                  <a:srgbClr val="C00000"/>
                </a:solidFill>
              </a:rPr>
              <a:t>방법</a:t>
            </a:r>
            <a:r>
              <a:rPr lang="en-US" altLang="ko-KR" sz="1400" dirty="0">
                <a:solidFill>
                  <a:srgbClr val="C00000"/>
                </a:solidFill>
              </a:rPr>
              <a:t>)</a:t>
            </a:r>
          </a:p>
          <a:p>
            <a:pPr marL="914400" lvl="1" indent="-457200">
              <a:lnSpc>
                <a:spcPct val="100000"/>
              </a:lnSpc>
              <a:spcBef>
                <a:spcPts val="0"/>
              </a:spcBef>
              <a:buFont typeface="+mj-lt"/>
              <a:buAutoNum type="arabicPeriod"/>
            </a:pPr>
            <a:r>
              <a:rPr lang="en-US" altLang="ko-KR" sz="1200" dirty="0" err="1"/>
              <a:t>IPython</a:t>
            </a:r>
            <a:r>
              <a:rPr lang="en-US" altLang="ko-KR" sz="1200" dirty="0"/>
              <a:t> Code </a:t>
            </a:r>
            <a:r>
              <a:rPr lang="en-US" altLang="ko-KR" sz="1200" dirty="0">
                <a:solidFill>
                  <a:srgbClr val="0070C0"/>
                </a:solidFill>
              </a:rPr>
              <a:t>(</a:t>
            </a:r>
            <a:r>
              <a:rPr lang="ko-KR" altLang="en-US" sz="1200" dirty="0">
                <a:solidFill>
                  <a:srgbClr val="0070C0"/>
                </a:solidFill>
              </a:rPr>
              <a:t>예</a:t>
            </a:r>
            <a:r>
              <a:rPr lang="en-US" altLang="ko-KR" sz="1200" dirty="0">
                <a:solidFill>
                  <a:srgbClr val="0070C0"/>
                </a:solidFill>
              </a:rPr>
              <a:t>) lab9</a:t>
            </a:r>
            <a:r>
              <a:rPr lang="ko-KR" altLang="en-US" sz="1200" dirty="0">
                <a:solidFill>
                  <a:srgbClr val="0070C0"/>
                </a:solidFill>
              </a:rPr>
              <a:t>성미영</a:t>
            </a:r>
            <a:r>
              <a:rPr lang="en-US" altLang="ko-KR" sz="1200" dirty="0">
                <a:solidFill>
                  <a:srgbClr val="0070C0"/>
                </a:solidFill>
              </a:rPr>
              <a:t>.</a:t>
            </a:r>
            <a:r>
              <a:rPr lang="en-US" altLang="ko-KR" sz="1200" dirty="0" err="1">
                <a:solidFill>
                  <a:srgbClr val="0070C0"/>
                </a:solidFill>
              </a:rPr>
              <a:t>ipynb</a:t>
            </a:r>
            <a:endParaRPr lang="en-US" altLang="ko-KR" sz="1200" dirty="0">
              <a:solidFill>
                <a:srgbClr val="0070C0"/>
              </a:solidFill>
            </a:endParaRPr>
          </a:p>
          <a:p>
            <a:pPr marL="914400" lvl="1" indent="-457200">
              <a:lnSpc>
                <a:spcPct val="100000"/>
              </a:lnSpc>
              <a:spcBef>
                <a:spcPts val="0"/>
              </a:spcBef>
              <a:buFont typeface="+mj-lt"/>
              <a:buAutoNum type="arabicPeriod"/>
            </a:pPr>
            <a:r>
              <a:rPr lang="ko-KR" altLang="en-US" sz="1200" dirty="0"/>
              <a:t>코드 마지막에 최고 성능을 낸 </a:t>
            </a:r>
            <a:r>
              <a:rPr lang="en-US" altLang="ko-KR" sz="1200" dirty="0"/>
              <a:t> </a:t>
            </a:r>
            <a:r>
              <a:rPr lang="ko-KR" altLang="en-US" sz="1200" dirty="0" err="1"/>
              <a:t>하이퍼파라미터</a:t>
            </a:r>
            <a:r>
              <a:rPr lang="en-US" altLang="ko-KR" sz="1200" dirty="0"/>
              <a:t>(</a:t>
            </a:r>
            <a:r>
              <a:rPr lang="ko-KR" altLang="en-US" sz="1200" dirty="0"/>
              <a:t>신경망의 가중치와 구분하여 부르는 모델 설정 값</a:t>
            </a:r>
            <a:r>
              <a:rPr lang="en-US" altLang="ko-KR" sz="1200" dirty="0"/>
              <a:t>)</a:t>
            </a:r>
            <a:r>
              <a:rPr lang="ko-KR" altLang="en-US" sz="1200" dirty="0"/>
              <a:t> 값들과 자기 이름을 출력한 결과를 캡처해서 제출해 주세요</a:t>
            </a:r>
            <a:endParaRPr lang="en-US" altLang="ko-KR" sz="1200" dirty="0"/>
          </a:p>
          <a:p>
            <a:pPr lvl="2">
              <a:lnSpc>
                <a:spcPct val="100000"/>
              </a:lnSpc>
              <a:spcBef>
                <a:spcPts val="0"/>
              </a:spcBef>
            </a:pPr>
            <a:r>
              <a:rPr lang="ko-KR" altLang="en-US" sz="1100" dirty="0">
                <a:solidFill>
                  <a:srgbClr val="0070C0"/>
                </a:solidFill>
              </a:rPr>
              <a:t>각 은닉 계층 노드 수</a:t>
            </a:r>
            <a:endParaRPr lang="en-US" altLang="ko-KR" sz="1100" dirty="0">
              <a:solidFill>
                <a:srgbClr val="0070C0"/>
              </a:solidFill>
            </a:endParaRPr>
          </a:p>
          <a:p>
            <a:pPr lvl="2">
              <a:lnSpc>
                <a:spcPct val="100000"/>
              </a:lnSpc>
              <a:spcBef>
                <a:spcPts val="0"/>
              </a:spcBef>
            </a:pPr>
            <a:r>
              <a:rPr lang="ko-KR" altLang="en-US" sz="1100" dirty="0" err="1">
                <a:solidFill>
                  <a:srgbClr val="0070C0"/>
                </a:solidFill>
              </a:rPr>
              <a:t>학습률</a:t>
            </a:r>
            <a:endParaRPr lang="en-US" altLang="ko-KR" sz="1100" dirty="0">
              <a:solidFill>
                <a:srgbClr val="0070C0"/>
              </a:solidFill>
            </a:endParaRPr>
          </a:p>
          <a:p>
            <a:pPr lvl="2">
              <a:lnSpc>
                <a:spcPct val="100000"/>
              </a:lnSpc>
              <a:spcBef>
                <a:spcPts val="0"/>
              </a:spcBef>
            </a:pPr>
            <a:r>
              <a:rPr lang="ko-KR" altLang="en-US" sz="1100" dirty="0">
                <a:solidFill>
                  <a:srgbClr val="0070C0"/>
                </a:solidFill>
              </a:rPr>
              <a:t>주기 수</a:t>
            </a:r>
            <a:endParaRPr lang="en-US" altLang="ko-KR" sz="1100" dirty="0">
              <a:solidFill>
                <a:srgbClr val="0070C0"/>
              </a:solidFill>
            </a:endParaRPr>
          </a:p>
          <a:p>
            <a:pPr lvl="2">
              <a:lnSpc>
                <a:spcPct val="100000"/>
              </a:lnSpc>
              <a:spcBef>
                <a:spcPts val="0"/>
              </a:spcBef>
            </a:pPr>
            <a:r>
              <a:rPr lang="ko-KR" altLang="en-US" sz="1100" dirty="0">
                <a:solidFill>
                  <a:srgbClr val="0070C0"/>
                </a:solidFill>
              </a:rPr>
              <a:t>최고 정확도 </a:t>
            </a:r>
            <a:endParaRPr lang="en-US" altLang="ko-KR" sz="1100" dirty="0">
              <a:solidFill>
                <a:schemeClr val="tx1">
                  <a:lumMod val="50000"/>
                  <a:lumOff val="50000"/>
                </a:schemeClr>
              </a:solidFill>
            </a:endParaRPr>
          </a:p>
          <a:p>
            <a:pPr lvl="1">
              <a:lnSpc>
                <a:spcPct val="100000"/>
              </a:lnSpc>
              <a:spcBef>
                <a:spcPts val="0"/>
              </a:spcBef>
            </a:pPr>
            <a:endParaRPr lang="en-US" altLang="ko-KR" sz="1200" dirty="0">
              <a:solidFill>
                <a:schemeClr val="tx1">
                  <a:lumMod val="50000"/>
                  <a:lumOff val="50000"/>
                </a:schemeClr>
              </a:solidFill>
            </a:endParaRPr>
          </a:p>
          <a:p>
            <a:pPr>
              <a:lnSpc>
                <a:spcPct val="100000"/>
              </a:lnSpc>
              <a:spcBef>
                <a:spcPts val="0"/>
              </a:spcBef>
            </a:pPr>
            <a:endParaRPr lang="ko-KR" altLang="en-US" sz="1050" spc="-5" dirty="0">
              <a:latin typeface="나눔스퀘어" panose="020B0600000101010101" pitchFamily="50" charset="-127"/>
              <a:ea typeface="나눔스퀘어" panose="020B0600000101010101" pitchFamily="50" charset="-127"/>
              <a:cs typeface="Arial"/>
            </a:endParaRP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35</a:t>
            </a:fld>
            <a:endParaRPr lang="ko-KR" altLang="en-US"/>
          </a:p>
        </p:txBody>
      </p:sp>
      <p:pic>
        <p:nvPicPr>
          <p:cNvPr id="5" name="그림 4"/>
          <p:cNvPicPr>
            <a:picLocks noChangeAspect="1"/>
          </p:cNvPicPr>
          <p:nvPr/>
        </p:nvPicPr>
        <p:blipFill>
          <a:blip r:embed="rId3"/>
          <a:stretch>
            <a:fillRect/>
          </a:stretch>
        </p:blipFill>
        <p:spPr>
          <a:xfrm>
            <a:off x="5944669" y="4758347"/>
            <a:ext cx="5600700" cy="2072640"/>
          </a:xfrm>
          <a:prstGeom prst="rect">
            <a:avLst/>
          </a:prstGeom>
        </p:spPr>
      </p:pic>
    </p:spTree>
    <p:extLst>
      <p:ext uri="{BB962C8B-B14F-4D97-AF65-F5344CB8AC3E}">
        <p14:creationId xmlns:p14="http://schemas.microsoft.com/office/powerpoint/2010/main" val="2632501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40A2CF4D-3308-4FB9-8796-8AD23EF16F21}"/>
              </a:ext>
            </a:extLst>
          </p:cNvPr>
          <p:cNvSpPr>
            <a:spLocks noGrp="1"/>
          </p:cNvSpPr>
          <p:nvPr>
            <p:ph idx="1"/>
          </p:nvPr>
        </p:nvSpPr>
        <p:spPr>
          <a:xfrm>
            <a:off x="2209800" y="1825624"/>
            <a:ext cx="9650506" cy="4131549"/>
          </a:xfrm>
        </p:spPr>
        <p:txBody>
          <a:bodyPr>
            <a:normAutofit/>
          </a:bodyPr>
          <a:lstStyle/>
          <a:p>
            <a:pPr>
              <a:lnSpc>
                <a:spcPct val="100000"/>
              </a:lnSpc>
              <a:spcBef>
                <a:spcPts val="600"/>
              </a:spcBef>
            </a:pPr>
            <a:r>
              <a:rPr lang="en" altLang="ko-KR" sz="2400" dirty="0">
                <a:latin typeface="나눔스퀘어" panose="020B0600000101010101" pitchFamily="50" charset="-127"/>
                <a:ea typeface="나눔스퀘어" panose="020B0600000101010101" pitchFamily="50" charset="-127"/>
              </a:rPr>
              <a:t>These files are called CSV</a:t>
            </a:r>
            <a:r>
              <a:rPr lang="en" altLang="ko-KR" sz="2400" dirty="0">
                <a:solidFill>
                  <a:srgbClr val="0070C0"/>
                </a:solidFill>
                <a:latin typeface="나눔스퀘어" panose="020B0600000101010101" pitchFamily="50" charset="-127"/>
                <a:ea typeface="나눔스퀘어" panose="020B0600000101010101" pitchFamily="50" charset="-127"/>
              </a:rPr>
              <a:t>(comma-separated va</a:t>
            </a:r>
            <a:r>
              <a:rPr lang="en-US" altLang="ko-KR" sz="2400" dirty="0" err="1">
                <a:solidFill>
                  <a:srgbClr val="0070C0"/>
                </a:solidFill>
                <a:latin typeface="나눔스퀘어" panose="020B0600000101010101" pitchFamily="50" charset="-127"/>
                <a:ea typeface="나눔스퀘어" panose="020B0600000101010101" pitchFamily="50" charset="-127"/>
              </a:rPr>
              <a:t>lues</a:t>
            </a:r>
            <a:r>
              <a:rPr lang="en-US" altLang="ko-KR" sz="2400" dirty="0">
                <a:solidFill>
                  <a:srgbClr val="0070C0"/>
                </a:solidFill>
                <a:latin typeface="나눔스퀘어" panose="020B0600000101010101" pitchFamily="50" charset="-127"/>
                <a:ea typeface="나눔스퀘어" panose="020B0600000101010101" pitchFamily="50" charset="-127"/>
              </a:rPr>
              <a:t>)</a:t>
            </a:r>
            <a:r>
              <a:rPr lang="en" altLang="ko-KR" sz="2400" dirty="0">
                <a:latin typeface="나눔스퀘어" panose="020B0600000101010101" pitchFamily="50" charset="-127"/>
                <a:ea typeface="나눔스퀘어" panose="020B0600000101010101" pitchFamily="50" charset="-127"/>
              </a:rPr>
              <a:t> files, which means each value is plain text separated by commas.</a:t>
            </a:r>
          </a:p>
          <a:p>
            <a:pPr>
              <a:lnSpc>
                <a:spcPct val="100000"/>
              </a:lnSpc>
              <a:spcBef>
                <a:spcPts val="0"/>
              </a:spcBef>
            </a:pP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CSV</a:t>
            </a:r>
            <a:r>
              <a:rPr lang="en" altLang="ko-KR" sz="2000" dirty="0">
                <a:solidFill>
                  <a:srgbClr val="0070C0"/>
                </a:solidFill>
                <a:latin typeface="나눔스퀘어" panose="020B0600000101010101" pitchFamily="50" charset="-127"/>
                <a:ea typeface="나눔스퀘어" panose="020B0600000101010101" pitchFamily="50" charset="-127"/>
              </a:rPr>
              <a:t>(comma-separated va</a:t>
            </a:r>
            <a:r>
              <a:rPr lang="en-US" altLang="ko-KR" sz="2000" dirty="0" err="1">
                <a:solidFill>
                  <a:srgbClr val="0070C0"/>
                </a:solidFill>
                <a:latin typeface="나눔스퀘어" panose="020B0600000101010101" pitchFamily="50" charset="-127"/>
                <a:ea typeface="나눔스퀘어" panose="020B0600000101010101" pitchFamily="50" charset="-127"/>
              </a:rPr>
              <a:t>lues</a:t>
            </a:r>
            <a:r>
              <a:rPr lang="en" altLang="ko-KR" sz="2000" dirty="0">
                <a:solidFill>
                  <a:srgbClr val="0070C0"/>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포맷은 단순 텍스트 형태로</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데이터 값을 쉼표로 구분해 놓은 것입니다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 altLang="ko-KR" sz="2400" dirty="0">
                <a:latin typeface="나눔스퀘어" panose="020B0600000101010101" pitchFamily="50" charset="-127"/>
                <a:ea typeface="나눔스퀘어" panose="020B0600000101010101" pitchFamily="50" charset="-127"/>
              </a:rPr>
              <a:t>You can easily view them in any text editor, and most spreadsheet or data analysis software will work with CSV files.</a:t>
            </a:r>
            <a:endParaRPr lang="en-US" altLang="ko-KR" sz="2400" dirty="0">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CSV</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포맷을 가지는 파일은 텍스트 편집기는 물론 엑셀 같은 스프레드시트나 여러 데이터 분석 소프트웨어에서 쉽게 열어 볼 수 있습니다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3CF3B46E-12B0-4703-BBC8-493135C54D64}"/>
              </a:ext>
            </a:extLst>
          </p:cNvPr>
          <p:cNvSpPr>
            <a:spLocks noGrp="1"/>
          </p:cNvSpPr>
          <p:nvPr>
            <p:ph type="sldNum" sz="quarter" idx="4"/>
          </p:nvPr>
        </p:nvSpPr>
        <p:spPr/>
        <p:txBody>
          <a:bodyPr/>
          <a:lstStyle/>
          <a:p>
            <a:fld id="{B9154E3B-2790-45AB-9A85-320C4C8F03EA}" type="slidenum">
              <a:rPr lang="ko-KR" altLang="en-US" smtClean="0"/>
              <a:t>4</a:t>
            </a:fld>
            <a:endParaRPr lang="ko-KR" altLang="en-US"/>
          </a:p>
        </p:txBody>
      </p:sp>
      <p:sp>
        <p:nvSpPr>
          <p:cNvPr id="7" name="제목 1">
            <a:extLst>
              <a:ext uri="{FF2B5EF4-FFF2-40B4-BE49-F238E27FC236}">
                <a16:creationId xmlns:a16="http://schemas.microsoft.com/office/drawing/2014/main" id="{8EBD3298-10A9-2D46-8217-09B1416A2446}"/>
              </a:ext>
            </a:extLst>
          </p:cNvPr>
          <p:cNvSpPr>
            <a:spLocks noGrp="1"/>
          </p:cNvSpPr>
          <p:nvPr>
            <p:ph type="title"/>
          </p:nvPr>
        </p:nvSpPr>
        <p:spPr>
          <a:xfrm>
            <a:off x="2209800" y="88900"/>
            <a:ext cx="10091745" cy="1266264"/>
          </a:xfrm>
        </p:spPr>
        <p:txBody>
          <a:bodyPr>
            <a:noAutofit/>
          </a:bodyPr>
          <a:lstStyle/>
          <a:p>
            <a:r>
              <a:rPr lang="en-US" altLang="ko-KR" sz="3600" dirty="0"/>
              <a:t>MNIST CSV Files</a:t>
            </a:r>
            <a:br>
              <a:rPr lang="en-US" altLang="ko-KR" sz="3600" dirty="0"/>
            </a:br>
            <a:r>
              <a:rPr lang="en-US" altLang="ko-KR" sz="3200" dirty="0">
                <a:solidFill>
                  <a:schemeClr val="tx1">
                    <a:lumMod val="50000"/>
                    <a:lumOff val="50000"/>
                  </a:schemeClr>
                </a:solidFill>
              </a:rPr>
              <a:t>MNIST</a:t>
            </a:r>
            <a:r>
              <a:rPr lang="ko-KR" altLang="en-US" sz="3200" dirty="0">
                <a:solidFill>
                  <a:schemeClr val="tx1">
                    <a:lumMod val="50000"/>
                    <a:lumOff val="50000"/>
                  </a:schemeClr>
                </a:solidFill>
              </a:rPr>
              <a:t> </a:t>
            </a:r>
            <a:r>
              <a:rPr lang="en-US" altLang="ko-KR" sz="3200" dirty="0">
                <a:solidFill>
                  <a:schemeClr val="tx1">
                    <a:lumMod val="50000"/>
                    <a:lumOff val="50000"/>
                  </a:schemeClr>
                </a:solidFill>
              </a:rPr>
              <a:t>CSV </a:t>
            </a:r>
            <a:r>
              <a:rPr lang="ko-KR" altLang="en-US" sz="3200" dirty="0">
                <a:solidFill>
                  <a:schemeClr val="tx1">
                    <a:lumMod val="50000"/>
                    <a:lumOff val="50000"/>
                  </a:schemeClr>
                </a:solidFill>
              </a:rPr>
              <a:t>파일</a:t>
            </a:r>
          </a:p>
        </p:txBody>
      </p:sp>
      <p:pic>
        <p:nvPicPr>
          <p:cNvPr id="5" name="오디오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87568494"/>
      </p:ext>
    </p:extLst>
  </p:cSld>
  <p:clrMapOvr>
    <a:masterClrMapping/>
  </p:clrMapOvr>
  <mc:AlternateContent xmlns:mc="http://schemas.openxmlformats.org/markup-compatibility/2006" xmlns:p14="http://schemas.microsoft.com/office/powerpoint/2010/main">
    <mc:Choice Requires="p14">
      <p:transition spd="slow" p14:dur="2000" advTm="9042"/>
    </mc:Choice>
    <mc:Fallback xmlns="">
      <p:transition spd="slow" advTm="9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D31B60BB-978A-47B5-9482-92F09BAFA8C3}"/>
              </a:ext>
            </a:extLst>
          </p:cNvPr>
          <p:cNvSpPr>
            <a:spLocks noGrp="1"/>
          </p:cNvSpPr>
          <p:nvPr>
            <p:ph idx="1"/>
          </p:nvPr>
        </p:nvSpPr>
        <p:spPr>
          <a:xfrm>
            <a:off x="2209799" y="1609724"/>
            <a:ext cx="9207843" cy="5032376"/>
          </a:xfrm>
        </p:spPr>
        <p:txBody>
          <a:bodyPr>
            <a:normAutofit fontScale="77500" lnSpcReduction="20000"/>
          </a:bodyPr>
          <a:lstStyle/>
          <a:p>
            <a:pPr>
              <a:lnSpc>
                <a:spcPct val="120000"/>
              </a:lnSpc>
              <a:spcBef>
                <a:spcPts val="0"/>
              </a:spcBef>
            </a:pPr>
            <a:r>
              <a:rPr lang="en" altLang="ko-KR" dirty="0">
                <a:latin typeface="나눔스퀘어" panose="020B0600000101010101" pitchFamily="50" charset="-127"/>
                <a:ea typeface="나눔스퀘어" panose="020B0600000101010101" pitchFamily="50" charset="-127"/>
              </a:rPr>
              <a:t>The ​</a:t>
            </a:r>
            <a:r>
              <a:rPr lang="en" altLang="ko-KR" b="1" dirty="0">
                <a:latin typeface="나눔스퀘어" panose="020B0600000101010101" pitchFamily="50" charset="-127"/>
                <a:ea typeface="나눔스퀘어" panose="020B0600000101010101" pitchFamily="50" charset="-127"/>
              </a:rPr>
              <a:t>training </a:t>
            </a:r>
            <a:r>
              <a:rPr lang="en-US" altLang="ko-KR" b="1" dirty="0">
                <a:latin typeface="나눔스퀘어" panose="020B0600000101010101" pitchFamily="50" charset="-127"/>
                <a:ea typeface="나눔스퀘어" panose="020B0600000101010101" pitchFamily="50" charset="-127"/>
              </a:rPr>
              <a:t>data</a:t>
            </a:r>
            <a:r>
              <a:rPr lang="ko-KR" altLang="en-US" b="1" dirty="0">
                <a:latin typeface="나눔스퀘어" panose="020B0600000101010101" pitchFamily="50" charset="-127"/>
                <a:ea typeface="나눔스퀘어" panose="020B0600000101010101" pitchFamily="50" charset="-127"/>
              </a:rPr>
              <a:t> </a:t>
            </a:r>
            <a:r>
              <a:rPr lang="en" altLang="ko-KR" b="1" dirty="0">
                <a:latin typeface="나눔스퀘어" panose="020B0600000101010101" pitchFamily="50" charset="-127"/>
                <a:ea typeface="나눔스퀘어" panose="020B0600000101010101" pitchFamily="50" charset="-127"/>
              </a:rPr>
              <a:t>set</a:t>
            </a:r>
            <a:r>
              <a:rPr lang="en" altLang="ko-KR" dirty="0">
                <a:latin typeface="나눔스퀘어" panose="020B0600000101010101" pitchFamily="50" charset="-127"/>
                <a:ea typeface="나눔스퀘어" panose="020B0600000101010101" pitchFamily="50" charset="-127"/>
              </a:rPr>
              <a:t>​ is the set of ​</a:t>
            </a:r>
            <a:r>
              <a:rPr lang="en" altLang="ko-KR" b="1" dirty="0">
                <a:latin typeface="나눔스퀘어" panose="020B0600000101010101" pitchFamily="50" charset="-127"/>
                <a:ea typeface="나눔스퀘어" panose="020B0600000101010101" pitchFamily="50" charset="-127"/>
              </a:rPr>
              <a:t>60,000</a:t>
            </a:r>
            <a:r>
              <a:rPr lang="en" altLang="ko-KR" dirty="0">
                <a:latin typeface="나눔스퀘어" panose="020B0600000101010101" pitchFamily="50" charset="-127"/>
                <a:ea typeface="나눔스퀘어" panose="020B0600000101010101" pitchFamily="50" charset="-127"/>
              </a:rPr>
              <a:t>​ labeled examples used to train the neural network. </a:t>
            </a:r>
            <a:endParaRPr lang="en-US" altLang="ko-KR" dirty="0">
              <a:latin typeface="나눔스퀘어" panose="020B0600000101010101" pitchFamily="50" charset="-127"/>
              <a:ea typeface="나눔스퀘어" panose="020B0600000101010101" pitchFamily="50" charset="-127"/>
            </a:endParaRP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학습 데이터</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(training set)</a:t>
            </a: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에는 신경망 학습에 이용 될 수 있도록 레이블이 붙어 있는 </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60,000</a:t>
            </a: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개의 데이터가 존재합니다</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20000"/>
              </a:lnSpc>
              <a:spcBef>
                <a:spcPts val="0"/>
              </a:spcBef>
            </a:pPr>
            <a:r>
              <a:rPr lang="en" altLang="ko-KR" b="1" dirty="0">
                <a:latin typeface="나눔스퀘어" panose="020B0600000101010101" pitchFamily="50" charset="-127"/>
                <a:ea typeface="나눔스퀘어" panose="020B0600000101010101" pitchFamily="50" charset="-127"/>
              </a:rPr>
              <a:t>L</a:t>
            </a:r>
            <a:r>
              <a:rPr lang="en" altLang="ko-KR" dirty="0">
                <a:latin typeface="나눔스퀘어" panose="020B0600000101010101" pitchFamily="50" charset="-127"/>
                <a:ea typeface="나눔스퀘어" panose="020B0600000101010101" pitchFamily="50" charset="-127"/>
              </a:rPr>
              <a:t>​</a:t>
            </a:r>
            <a:r>
              <a:rPr lang="en" altLang="ko-KR" b="1" dirty="0">
                <a:latin typeface="나눔스퀘어" panose="020B0600000101010101" pitchFamily="50" charset="-127"/>
                <a:ea typeface="나눔스퀘어" panose="020B0600000101010101" pitchFamily="50" charset="-127"/>
              </a:rPr>
              <a:t>abelled</a:t>
            </a:r>
            <a:r>
              <a:rPr lang="en" altLang="ko-KR" dirty="0">
                <a:latin typeface="나눔스퀘어" panose="020B0600000101010101" pitchFamily="50" charset="-127"/>
                <a:ea typeface="나눔스퀘어" panose="020B0600000101010101" pitchFamily="50" charset="-127"/>
              </a:rPr>
              <a:t>​ means the inputs come with the desired output, that is, what the answer should be. </a:t>
            </a:r>
            <a:endParaRPr lang="en-US" altLang="ko-KR" dirty="0">
              <a:latin typeface="나눔스퀘어" panose="020B0600000101010101" pitchFamily="50" charset="-127"/>
              <a:ea typeface="나눔스퀘어" panose="020B0600000101010101" pitchFamily="50" charset="-127"/>
            </a:endParaRP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레이블이 존재한다는 뜻은 입력 값과 함께 결과 값이 들어있다는 의미입니다</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20000"/>
              </a:lnSpc>
              <a:spcBef>
                <a:spcPts val="0"/>
              </a:spcBef>
            </a:pPr>
            <a:r>
              <a:rPr lang="en-US" altLang="ko-KR" dirty="0">
                <a:latin typeface="나눔스퀘어" panose="020B0600000101010101" pitchFamily="50" charset="-127"/>
                <a:ea typeface="나눔스퀘어" panose="020B0600000101010101" pitchFamily="50" charset="-127"/>
              </a:rPr>
              <a:t>Train set  </a:t>
            </a:r>
            <a:r>
              <a:rPr lang="en-US" altLang="ko-KR" dirty="0">
                <a:latin typeface="나눔스퀘어" panose="020B0600000101010101" pitchFamily="50" charset="-127"/>
                <a:ea typeface="나눔스퀘어" panose="020B0600000101010101" pitchFamily="50" charset="-127"/>
                <a:hlinkClick r:id="rId5"/>
              </a:rPr>
              <a:t>https://pjreddie.com/media/files/mnist_train.csv</a:t>
            </a:r>
            <a:endParaRPr lang="en-US" altLang="ko-KR" dirty="0">
              <a:latin typeface="나눔스퀘어" panose="020B0600000101010101" pitchFamily="50" charset="-127"/>
              <a:ea typeface="나눔스퀘어" panose="020B0600000101010101" pitchFamily="50" charset="-127"/>
            </a:endParaRPr>
          </a:p>
          <a:p>
            <a:pPr>
              <a:lnSpc>
                <a:spcPct val="120000"/>
              </a:lnSpc>
              <a:spcBef>
                <a:spcPts val="0"/>
              </a:spcBef>
            </a:pPr>
            <a:r>
              <a:rPr lang="en" altLang="ko-KR" dirty="0">
                <a:latin typeface="나눔스퀘어" panose="020B0600000101010101" pitchFamily="50" charset="-127"/>
                <a:ea typeface="나눔스퀘어" panose="020B0600000101010101" pitchFamily="50" charset="-127"/>
              </a:rPr>
              <a:t>The smaller </a:t>
            </a:r>
            <a:r>
              <a:rPr lang="en" altLang="ko-KR" b="1" dirty="0">
                <a:latin typeface="나눔스퀘어" panose="020B0600000101010101" pitchFamily="50" charset="-127"/>
                <a:ea typeface="나눔스퀘어" panose="020B0600000101010101" pitchFamily="50" charset="-127"/>
              </a:rPr>
              <a:t>t</a:t>
            </a:r>
            <a:r>
              <a:rPr lang="en" altLang="ko-KR" dirty="0">
                <a:latin typeface="나눔스퀘어" panose="020B0600000101010101" pitchFamily="50" charset="-127"/>
                <a:ea typeface="나눔스퀘어" panose="020B0600000101010101" pitchFamily="50" charset="-127"/>
              </a:rPr>
              <a:t>​</a:t>
            </a:r>
            <a:r>
              <a:rPr lang="en" altLang="ko-KR" b="1" dirty="0">
                <a:latin typeface="나눔스퀘어" panose="020B0600000101010101" pitchFamily="50" charset="-127"/>
                <a:ea typeface="나눔스퀘어" panose="020B0600000101010101" pitchFamily="50" charset="-127"/>
              </a:rPr>
              <a:t>est set</a:t>
            </a:r>
            <a:r>
              <a:rPr lang="en" altLang="ko-KR" dirty="0">
                <a:latin typeface="나눔스퀘어" panose="020B0600000101010101" pitchFamily="50" charset="-127"/>
                <a:ea typeface="나눔스퀘어" panose="020B0600000101010101" pitchFamily="50" charset="-127"/>
              </a:rPr>
              <a:t>​ of </a:t>
            </a:r>
            <a:r>
              <a:rPr lang="en" altLang="ko-KR" b="1" dirty="0">
                <a:latin typeface="나눔스퀘어" panose="020B0600000101010101" pitchFamily="50" charset="-127"/>
                <a:ea typeface="나눔스퀘어" panose="020B0600000101010101" pitchFamily="50" charset="-127"/>
              </a:rPr>
              <a:t>1</a:t>
            </a:r>
            <a:r>
              <a:rPr lang="en" altLang="ko-KR" dirty="0">
                <a:latin typeface="나눔스퀘어" panose="020B0600000101010101" pitchFamily="50" charset="-127"/>
                <a:ea typeface="나눔스퀘어" panose="020B0600000101010101" pitchFamily="50" charset="-127"/>
              </a:rPr>
              <a:t>​</a:t>
            </a:r>
            <a:r>
              <a:rPr lang="en" altLang="ko-KR" b="1" dirty="0">
                <a:latin typeface="나눔스퀘어" panose="020B0600000101010101" pitchFamily="50" charset="-127"/>
                <a:ea typeface="나눔스퀘어" panose="020B0600000101010101" pitchFamily="50" charset="-127"/>
              </a:rPr>
              <a:t>0,000 </a:t>
            </a:r>
            <a:r>
              <a:rPr lang="en" altLang="ko-KR" dirty="0">
                <a:latin typeface="나눔스퀘어" panose="020B0600000101010101" pitchFamily="50" charset="-127"/>
                <a:ea typeface="나눔스퀘어" panose="020B0600000101010101" pitchFamily="50" charset="-127"/>
              </a:rPr>
              <a:t>​is used to see how well our idea or algorithm works. This too contains the correct labels so we can check to see if our own neural network got the answer right or not. </a:t>
            </a:r>
            <a:endParaRPr lang="en-US" altLang="ko-KR" dirty="0">
              <a:latin typeface="나눔스퀘어" panose="020B0600000101010101" pitchFamily="50" charset="-127"/>
              <a:ea typeface="나눔스퀘어" panose="020B0600000101010101" pitchFamily="50" charset="-127"/>
            </a:endParaRP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테스트 데이터</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(test data)</a:t>
            </a: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는 총 </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10,000</a:t>
            </a: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개가 존재합니다</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테스트 데이터는 아이디어나 알고리즘이 얼마나 잘 동작하는지 확인하기 위해 사용됩니다</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20000"/>
              </a:lnSpc>
              <a:spcBef>
                <a:spcPts val="0"/>
              </a:spcBef>
            </a:pPr>
            <a:r>
              <a:rPr lang="en-US" altLang="ko-KR" dirty="0">
                <a:latin typeface="나눔스퀘어" panose="020B0600000101010101" pitchFamily="50" charset="-127"/>
                <a:ea typeface="나눔스퀘어" panose="020B0600000101010101" pitchFamily="50" charset="-127"/>
              </a:rPr>
              <a:t>Test set </a:t>
            </a:r>
            <a:r>
              <a:rPr lang="en-US" altLang="ko-KR" dirty="0">
                <a:latin typeface="나눔스퀘어" panose="020B0600000101010101" pitchFamily="50" charset="-127"/>
                <a:ea typeface="나눔스퀘어" panose="020B0600000101010101" pitchFamily="50" charset="-127"/>
                <a:hlinkClick r:id="rId6"/>
              </a:rPr>
              <a:t>https://pjreddie.com/media/files/mnist_test.csv</a:t>
            </a:r>
            <a:endParaRPr lang="en-US" altLang="ko-KR" dirty="0">
              <a:latin typeface="나눔스퀘어" panose="020B0600000101010101" pitchFamily="50" charset="-127"/>
              <a:ea typeface="나눔스퀘어" panose="020B0600000101010101" pitchFamily="50" charset="-127"/>
            </a:endParaRPr>
          </a:p>
          <a:p>
            <a:pPr>
              <a:lnSpc>
                <a:spcPct val="120000"/>
              </a:lnSpc>
              <a:spcBef>
                <a:spcPts val="0"/>
              </a:spcBef>
            </a:pPr>
            <a:endParaRPr lang="ko-KR" altLang="en-US" dirty="0">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0180C13E-0D37-4590-97E0-BE0F6939DF2B}"/>
              </a:ext>
            </a:extLst>
          </p:cNvPr>
          <p:cNvSpPr>
            <a:spLocks noGrp="1"/>
          </p:cNvSpPr>
          <p:nvPr>
            <p:ph type="sldNum" sz="quarter" idx="4"/>
          </p:nvPr>
        </p:nvSpPr>
        <p:spPr/>
        <p:txBody>
          <a:bodyPr/>
          <a:lstStyle/>
          <a:p>
            <a:fld id="{B9154E3B-2790-45AB-9A85-320C4C8F03EA}" type="slidenum">
              <a:rPr lang="ko-KR" altLang="en-US" smtClean="0"/>
              <a:t>5</a:t>
            </a:fld>
            <a:endParaRPr lang="ko-KR" altLang="en-US"/>
          </a:p>
        </p:txBody>
      </p:sp>
      <p:sp>
        <p:nvSpPr>
          <p:cNvPr id="10" name="제목 1">
            <a:extLst>
              <a:ext uri="{FF2B5EF4-FFF2-40B4-BE49-F238E27FC236}">
                <a16:creationId xmlns:a16="http://schemas.microsoft.com/office/drawing/2014/main" id="{CAD39C27-D745-2F41-8E23-6D6EE99E8AC5}"/>
              </a:ext>
            </a:extLst>
          </p:cNvPr>
          <p:cNvSpPr>
            <a:spLocks noGrp="1"/>
          </p:cNvSpPr>
          <p:nvPr>
            <p:ph type="title"/>
          </p:nvPr>
        </p:nvSpPr>
        <p:spPr>
          <a:xfrm>
            <a:off x="2209799" y="101600"/>
            <a:ext cx="10091745" cy="1266264"/>
          </a:xfrm>
        </p:spPr>
        <p:txBody>
          <a:bodyPr>
            <a:noAutofit/>
          </a:bodyPr>
          <a:lstStyle/>
          <a:p>
            <a:r>
              <a:rPr lang="en-US" altLang="ko-KR" sz="3600" dirty="0"/>
              <a:t>MNIST</a:t>
            </a:r>
            <a:r>
              <a:rPr lang="ko-KR" altLang="en-US" sz="3600" dirty="0"/>
              <a:t> 데이터 세트</a:t>
            </a:r>
            <a:br>
              <a:rPr lang="en-US" altLang="ko-KR" sz="3600" dirty="0"/>
            </a:br>
            <a:r>
              <a:rPr lang="en-US" altLang="ko-KR" sz="3200" dirty="0">
                <a:solidFill>
                  <a:schemeClr val="tx1">
                    <a:lumMod val="50000"/>
                    <a:lumOff val="50000"/>
                  </a:schemeClr>
                </a:solidFill>
              </a:rPr>
              <a:t>MNIST Data</a:t>
            </a:r>
            <a:r>
              <a:rPr lang="ko-KR" altLang="en-US" sz="3200" dirty="0">
                <a:solidFill>
                  <a:schemeClr val="tx1">
                    <a:lumMod val="50000"/>
                    <a:lumOff val="50000"/>
                  </a:schemeClr>
                </a:solidFill>
              </a:rPr>
              <a:t> </a:t>
            </a:r>
            <a:r>
              <a:rPr lang="en-US" altLang="ko-KR" sz="3200" dirty="0">
                <a:solidFill>
                  <a:schemeClr val="tx1">
                    <a:lumMod val="50000"/>
                    <a:lumOff val="50000"/>
                  </a:schemeClr>
                </a:solidFill>
              </a:rPr>
              <a:t>Set</a:t>
            </a:r>
            <a:endParaRPr lang="ko-KR" altLang="en-US" sz="3200" dirty="0">
              <a:solidFill>
                <a:schemeClr val="tx1">
                  <a:lumMod val="50000"/>
                  <a:lumOff val="50000"/>
                </a:schemeClr>
              </a:solidFill>
            </a:endParaRPr>
          </a:p>
        </p:txBody>
      </p:sp>
      <p:pic>
        <p:nvPicPr>
          <p:cNvPr id="11" name="오디오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0075994"/>
      </p:ext>
    </p:extLst>
  </p:cSld>
  <p:clrMapOvr>
    <a:masterClrMapping/>
  </p:clrMapOvr>
  <mc:AlternateContent xmlns:mc="http://schemas.openxmlformats.org/markup-compatibility/2006" xmlns:p14="http://schemas.microsoft.com/office/powerpoint/2010/main">
    <mc:Choice Requires="p14">
      <p:transition spd="slow" p14:dur="2000" advTm="31254"/>
    </mc:Choice>
    <mc:Fallback xmlns="">
      <p:transition spd="slow" advTm="31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9244B8A-6AAF-4A21-9BE2-63C782C966B7}"/>
              </a:ext>
            </a:extLst>
          </p:cNvPr>
          <p:cNvSpPr>
            <a:spLocks noGrp="1"/>
          </p:cNvSpPr>
          <p:nvPr>
            <p:ph type="sldNum" sz="quarter" idx="4"/>
          </p:nvPr>
        </p:nvSpPr>
        <p:spPr/>
        <p:txBody>
          <a:bodyPr/>
          <a:lstStyle/>
          <a:p>
            <a:fld id="{B9154E3B-2790-45AB-9A85-320C4C8F03EA}" type="slidenum">
              <a:rPr lang="ko-KR" altLang="en-US" smtClean="0"/>
              <a:t>6</a:t>
            </a:fld>
            <a:endParaRPr lang="ko-KR" altLang="en-US"/>
          </a:p>
        </p:txBody>
      </p:sp>
      <p:pic>
        <p:nvPicPr>
          <p:cNvPr id="8" name="내용 개체 틀 7">
            <a:extLst>
              <a:ext uri="{FF2B5EF4-FFF2-40B4-BE49-F238E27FC236}">
                <a16:creationId xmlns:a16="http://schemas.microsoft.com/office/drawing/2014/main" id="{472E99BB-7F7B-42DC-8CD5-26293D167EE5}"/>
              </a:ext>
            </a:extLst>
          </p:cNvPr>
          <p:cNvPicPr>
            <a:picLocks noGrp="1" noChangeAspect="1"/>
          </p:cNvPicPr>
          <p:nvPr>
            <p:ph idx="1"/>
          </p:nvPr>
        </p:nvPicPr>
        <p:blipFill>
          <a:blip r:embed="rId5"/>
          <a:stretch>
            <a:fillRect/>
          </a:stretch>
        </p:blipFill>
        <p:spPr>
          <a:xfrm>
            <a:off x="2728541" y="2360015"/>
            <a:ext cx="8212455" cy="4223385"/>
          </a:xfrm>
          <a:prstGeom prst="rect">
            <a:avLst/>
          </a:prstGeom>
        </p:spPr>
      </p:pic>
      <p:sp>
        <p:nvSpPr>
          <p:cNvPr id="6" name="TextBox 5">
            <a:extLst>
              <a:ext uri="{FF2B5EF4-FFF2-40B4-BE49-F238E27FC236}">
                <a16:creationId xmlns:a16="http://schemas.microsoft.com/office/drawing/2014/main" id="{AAE69D1C-D4DA-8545-AF40-9CDB2C08FDF7}"/>
              </a:ext>
            </a:extLst>
          </p:cNvPr>
          <p:cNvSpPr txBox="1"/>
          <p:nvPr/>
        </p:nvSpPr>
        <p:spPr>
          <a:xfrm>
            <a:off x="2570691" y="1697473"/>
            <a:ext cx="8370305" cy="923330"/>
          </a:xfrm>
          <a:prstGeom prst="rect">
            <a:avLst/>
          </a:prstGeom>
          <a:noFill/>
        </p:spPr>
        <p:txBody>
          <a:bodyPr wrap="none" rtlCol="0">
            <a:spAutoFit/>
          </a:bodyPr>
          <a:lstStyle/>
          <a:p>
            <a:r>
              <a:rPr lang="en" altLang="ko-KR" dirty="0">
                <a:latin typeface="나눔스퀘어" panose="020B0600000101010101" pitchFamily="50" charset="-127"/>
                <a:ea typeface="나눔스퀘어" panose="020B0600000101010101" pitchFamily="50" charset="-127"/>
              </a:rPr>
              <a:t>The following shows a section of the MNIST test set loaded into a text editor.</a:t>
            </a:r>
          </a:p>
          <a:p>
            <a:r>
              <a:rPr lang="en" altLang="ko-KR"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dirty="0">
                <a:solidFill>
                  <a:schemeClr val="tx1">
                    <a:lumMod val="50000"/>
                    <a:lumOff val="50000"/>
                  </a:schemeClr>
                </a:solidFill>
                <a:latin typeface="나눔스퀘어" panose="020B0600000101010101" pitchFamily="50" charset="-127"/>
                <a:ea typeface="나눔스퀘어" panose="020B0600000101010101" pitchFamily="50" charset="-127"/>
              </a:rPr>
              <a:t>텍스트 편집기로 </a:t>
            </a:r>
            <a:r>
              <a:rPr lang="en-US" altLang="ko-KR" dirty="0">
                <a:solidFill>
                  <a:schemeClr val="tx1">
                    <a:lumMod val="50000"/>
                    <a:lumOff val="50000"/>
                  </a:schemeClr>
                </a:solidFill>
                <a:latin typeface="나눔스퀘어" panose="020B0600000101010101" pitchFamily="50" charset="-127"/>
                <a:ea typeface="나눔스퀘어" panose="020B0600000101010101" pitchFamily="50" charset="-127"/>
              </a:rPr>
              <a:t>train data CSV </a:t>
            </a:r>
            <a:r>
              <a:rPr lang="ko-KR" altLang="en-US" dirty="0">
                <a:solidFill>
                  <a:schemeClr val="tx1">
                    <a:lumMod val="50000"/>
                    <a:lumOff val="50000"/>
                  </a:schemeClr>
                </a:solidFill>
                <a:latin typeface="나눔스퀘어" panose="020B0600000101010101" pitchFamily="50" charset="-127"/>
                <a:ea typeface="나눔스퀘어" panose="020B0600000101010101" pitchFamily="50" charset="-127"/>
              </a:rPr>
              <a:t>파일을 열어보면 다음과 같이 되어있습니다</a:t>
            </a:r>
            <a:r>
              <a:rPr lang="en-US" altLang="ko-KR"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en" altLang="ko-KR" dirty="0">
              <a:solidFill>
                <a:schemeClr val="tx1">
                  <a:lumMod val="50000"/>
                  <a:lumOff val="50000"/>
                </a:schemeClr>
              </a:solidFill>
              <a:latin typeface="나눔스퀘어" panose="020B0600000101010101" pitchFamily="50" charset="-127"/>
              <a:ea typeface="나눔스퀘어" panose="020B0600000101010101" pitchFamily="50" charset="-127"/>
            </a:endParaRPr>
          </a:p>
          <a:p>
            <a:endParaRPr kumimoji="1" lang="ko-KR" altLang="en-US" dirty="0">
              <a:latin typeface="나눔스퀘어" panose="020B0600000101010101" pitchFamily="50" charset="-127"/>
              <a:ea typeface="나눔스퀘어" panose="020B0600000101010101" pitchFamily="50" charset="-127"/>
            </a:endParaRPr>
          </a:p>
        </p:txBody>
      </p:sp>
      <p:sp>
        <p:nvSpPr>
          <p:cNvPr id="12" name="제목 1">
            <a:extLst>
              <a:ext uri="{FF2B5EF4-FFF2-40B4-BE49-F238E27FC236}">
                <a16:creationId xmlns:a16="http://schemas.microsoft.com/office/drawing/2014/main" id="{DADD9ABC-5ECC-854C-80A4-8653143B97BF}"/>
              </a:ext>
            </a:extLst>
          </p:cNvPr>
          <p:cNvSpPr>
            <a:spLocks noGrp="1"/>
          </p:cNvSpPr>
          <p:nvPr>
            <p:ph type="title"/>
          </p:nvPr>
        </p:nvSpPr>
        <p:spPr>
          <a:xfrm>
            <a:off x="2221180" y="129348"/>
            <a:ext cx="10091745" cy="1266264"/>
          </a:xfrm>
        </p:spPr>
        <p:txBody>
          <a:bodyPr>
            <a:noAutofit/>
          </a:bodyPr>
          <a:lstStyle/>
          <a:p>
            <a:r>
              <a:rPr lang="en-US" altLang="ko-KR" sz="3600" dirty="0"/>
              <a:t>CSV Files</a:t>
            </a:r>
            <a:br>
              <a:rPr lang="en-US" altLang="ko-KR" sz="3600" dirty="0"/>
            </a:br>
            <a:r>
              <a:rPr lang="en-US" altLang="ko-KR" sz="3200" dirty="0">
                <a:solidFill>
                  <a:schemeClr val="tx1">
                    <a:lumMod val="50000"/>
                    <a:lumOff val="50000"/>
                  </a:schemeClr>
                </a:solidFill>
              </a:rPr>
              <a:t>CSV </a:t>
            </a:r>
            <a:r>
              <a:rPr lang="ko-KR" altLang="en-US" sz="3200" dirty="0">
                <a:solidFill>
                  <a:schemeClr val="tx1">
                    <a:lumMod val="50000"/>
                    <a:lumOff val="50000"/>
                  </a:schemeClr>
                </a:solidFill>
              </a:rPr>
              <a:t>파일</a:t>
            </a:r>
            <a:endParaRPr lang="ko-KR" altLang="en-US" sz="3600" dirty="0">
              <a:solidFill>
                <a:schemeClr val="tx1">
                  <a:lumMod val="50000"/>
                  <a:lumOff val="50000"/>
                </a:schemeClr>
              </a:solidFill>
            </a:endParaRPr>
          </a:p>
        </p:txBody>
      </p:sp>
      <p:pic>
        <p:nvPicPr>
          <p:cNvPr id="9" name="오디오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03124887"/>
      </p:ext>
    </p:extLst>
  </p:cSld>
  <p:clrMapOvr>
    <a:masterClrMapping/>
  </p:clrMapOvr>
  <mc:AlternateContent xmlns:mc="http://schemas.openxmlformats.org/markup-compatibility/2006" xmlns:p14="http://schemas.microsoft.com/office/powerpoint/2010/main">
    <mc:Choice Requires="p14">
      <p:transition spd="slow" p14:dur="2000" advTm="42429"/>
    </mc:Choice>
    <mc:Fallback xmlns="">
      <p:transition spd="slow" advTm="42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47BC04DD-6AD5-46FF-9085-E0BF17CC28F9}"/>
              </a:ext>
            </a:extLst>
          </p:cNvPr>
          <p:cNvSpPr>
            <a:spLocks noGrp="1"/>
          </p:cNvSpPr>
          <p:nvPr>
            <p:ph idx="1"/>
          </p:nvPr>
        </p:nvSpPr>
        <p:spPr>
          <a:xfrm>
            <a:off x="2007477" y="1786759"/>
            <a:ext cx="10184523" cy="4791840"/>
          </a:xfrm>
        </p:spPr>
        <p:txBody>
          <a:bodyPr>
            <a:noAutofit/>
          </a:bodyPr>
          <a:lstStyle/>
          <a:p>
            <a:pPr>
              <a:lnSpc>
                <a:spcPct val="100000"/>
              </a:lnSpc>
              <a:spcBef>
                <a:spcPts val="0"/>
              </a:spcBef>
            </a:pPr>
            <a:r>
              <a:rPr lang="en-US" altLang="ko-KR" sz="2400" dirty="0">
                <a:latin typeface="나눔스퀘어" panose="020B0600000101010101" pitchFamily="50" charset="-127"/>
                <a:ea typeface="나눔스퀘어" panose="020B0600000101010101" pitchFamily="50" charset="-127"/>
              </a:rPr>
              <a:t>This trial will takes many times because MNIST data files are pretty big.</a:t>
            </a:r>
          </a:p>
          <a:p>
            <a:pPr>
              <a:lnSpc>
                <a:spcPct val="100000"/>
              </a:lnSpc>
              <a:spcBef>
                <a:spcPts val="0"/>
              </a:spcBef>
            </a:pP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MNIST </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데이터 파일은 꽤 크기 때문에 신경망을 통해 분석하는 작업은 시간이 많이 걸립니다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en" altLang="ko-KR" sz="2400" dirty="0">
                <a:latin typeface="나눔스퀘어" panose="020B0600000101010101" pitchFamily="50" charset="-127"/>
                <a:ea typeface="나눔스퀘어" panose="020B0600000101010101" pitchFamily="50" charset="-127"/>
              </a:rPr>
              <a:t>We should download a smaller subset of the MNIST data set. </a:t>
            </a:r>
            <a:endParaRPr lang="en-US" altLang="ko-KR" sz="2400" dirty="0">
              <a:latin typeface="나눔스퀘어" panose="020B0600000101010101" pitchFamily="50" charset="-127"/>
              <a:ea typeface="나눔스퀘어" panose="020B0600000101010101" pitchFamily="50" charset="-127"/>
            </a:endParaRP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작업의 편의성을 위해 작은 파일을 이용하겠습니다</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2400" dirty="0">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2400" dirty="0">
                <a:latin typeface="나눔스퀘어" panose="020B0600000101010101" pitchFamily="50" charset="-127"/>
                <a:ea typeface="나눔스퀘어" panose="020B0600000101010101" pitchFamily="50" charset="-127"/>
              </a:rPr>
              <a:t>100</a:t>
            </a:r>
            <a:r>
              <a:rPr lang="ko-KR" altLang="en-US" sz="2400" dirty="0">
                <a:latin typeface="나눔스퀘어" panose="020B0600000101010101" pitchFamily="50" charset="-127"/>
                <a:ea typeface="나눔스퀘어" panose="020B0600000101010101" pitchFamily="50" charset="-127"/>
              </a:rPr>
              <a:t>개 레코드를 가지는 </a:t>
            </a:r>
            <a:r>
              <a:rPr lang="en-US" altLang="ko-KR" sz="2400" dirty="0">
                <a:latin typeface="나눔스퀘어" panose="020B0600000101010101" pitchFamily="50" charset="-127"/>
                <a:ea typeface="나눔스퀘어" panose="020B0600000101010101" pitchFamily="50" charset="-127"/>
              </a:rPr>
              <a:t>MNIST </a:t>
            </a:r>
            <a:r>
              <a:rPr lang="ko-KR" altLang="en-US" sz="2400" dirty="0">
                <a:latin typeface="나눔스퀘어" panose="020B0600000101010101" pitchFamily="50" charset="-127"/>
                <a:ea typeface="나눔스퀘어" panose="020B0600000101010101" pitchFamily="50" charset="-127"/>
              </a:rPr>
              <a:t>학습 데이터 모음 </a:t>
            </a:r>
            <a:r>
              <a:rPr lang="en-US" altLang="ko-KR" sz="2400" dirty="0">
                <a:latin typeface="나눔스퀘어" panose="020B0600000101010101" pitchFamily="50" charset="-127"/>
                <a:ea typeface="나눔스퀘어" panose="020B0600000101010101" pitchFamily="50" charset="-127"/>
                <a:hlinkClick r:id="rId5"/>
              </a:rPr>
              <a:t>https://git.io/vySZ1</a:t>
            </a:r>
            <a:endParaRPr lang="en-US" altLang="ko-KR" sz="2400" dirty="0">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2400" dirty="0">
                <a:latin typeface="나눔스퀘어" panose="020B0600000101010101" pitchFamily="50" charset="-127"/>
                <a:ea typeface="나눔스퀘어" panose="020B0600000101010101" pitchFamily="50" charset="-127"/>
              </a:rPr>
              <a:t>10</a:t>
            </a:r>
            <a:r>
              <a:rPr lang="ko-KR" altLang="en-US" sz="2400" dirty="0">
                <a:latin typeface="나눔스퀘어" panose="020B0600000101010101" pitchFamily="50" charset="-127"/>
                <a:ea typeface="나눔스퀘어" panose="020B0600000101010101" pitchFamily="50" charset="-127"/>
              </a:rPr>
              <a:t>개 레코드를 가지는 </a:t>
            </a:r>
            <a:r>
              <a:rPr lang="en-US" altLang="ko-KR" sz="2400" dirty="0">
                <a:latin typeface="나눔스퀘어" panose="020B0600000101010101" pitchFamily="50" charset="-127"/>
                <a:ea typeface="나눔스퀘어" panose="020B0600000101010101" pitchFamily="50" charset="-127"/>
              </a:rPr>
              <a:t>MNIST </a:t>
            </a:r>
            <a:r>
              <a:rPr lang="ko-KR" altLang="en-US" sz="2400" dirty="0">
                <a:latin typeface="나눔스퀘어" panose="020B0600000101010101" pitchFamily="50" charset="-127"/>
                <a:ea typeface="나눔스퀘어" panose="020B0600000101010101" pitchFamily="50" charset="-127"/>
              </a:rPr>
              <a:t>테스트 데이터 모음</a:t>
            </a:r>
            <a:r>
              <a:rPr lang="en-US" altLang="ko-KR" sz="2400" dirty="0">
                <a:latin typeface="나눔스퀘어" panose="020B0600000101010101" pitchFamily="50" charset="-127"/>
                <a:ea typeface="나눔스퀘어" panose="020B0600000101010101" pitchFamily="50" charset="-127"/>
              </a:rPr>
              <a:t> </a:t>
            </a:r>
            <a:r>
              <a:rPr lang="en-US" altLang="ko-KR" sz="2400" dirty="0">
                <a:latin typeface="나눔스퀘어" panose="020B0600000101010101" pitchFamily="50" charset="-127"/>
                <a:ea typeface="나눔스퀘어" panose="020B0600000101010101" pitchFamily="50" charset="-127"/>
                <a:hlinkClick r:id="rId6"/>
              </a:rPr>
              <a:t>https://git.io/vySZP</a:t>
            </a:r>
            <a:endParaRPr lang="en-US" altLang="ko-KR" sz="2400" dirty="0">
              <a:latin typeface="나눔스퀘어" panose="020B0600000101010101" pitchFamily="50" charset="-127"/>
              <a:ea typeface="나눔스퀘어" panose="020B0600000101010101" pitchFamily="50" charset="-127"/>
            </a:endParaRPr>
          </a:p>
          <a:p>
            <a:pPr>
              <a:lnSpc>
                <a:spcPct val="100000"/>
              </a:lnSpc>
              <a:spcBef>
                <a:spcPts val="0"/>
              </a:spcBef>
            </a:pPr>
            <a:endParaRPr lang="en" altLang="ko-KR" sz="2400" dirty="0">
              <a:latin typeface="나눔스퀘어" panose="020B0600000101010101" pitchFamily="50" charset="-127"/>
              <a:ea typeface="나눔스퀘어" panose="020B0600000101010101" pitchFamily="50" charset="-127"/>
            </a:endParaRPr>
          </a:p>
          <a:p>
            <a:pPr>
              <a:lnSpc>
                <a:spcPct val="100000"/>
              </a:lnSpc>
              <a:spcBef>
                <a:spcPts val="0"/>
              </a:spcBef>
            </a:pPr>
            <a:r>
              <a:rPr lang="en" altLang="ko-KR" sz="2400" dirty="0">
                <a:latin typeface="나눔스퀘어" panose="020B0600000101010101" pitchFamily="50" charset="-127"/>
                <a:ea typeface="나눔스퀘어" panose="020B0600000101010101" pitchFamily="50" charset="-127"/>
              </a:rPr>
              <a:t>You can manually save the file using: </a:t>
            </a:r>
          </a:p>
          <a:p>
            <a:pPr lvl="1">
              <a:lnSpc>
                <a:spcPct val="100000"/>
              </a:lnSpc>
              <a:spcBef>
                <a:spcPts val="0"/>
              </a:spcBef>
            </a:pPr>
            <a:r>
              <a:rPr lang="en" altLang="ko-KR" sz="2000" dirty="0">
                <a:latin typeface="나눔스퀘어" panose="020B0600000101010101" pitchFamily="50" charset="-127"/>
                <a:ea typeface="나눔스퀘어" panose="020B0600000101010101" pitchFamily="50" charset="-127"/>
              </a:rPr>
              <a:t>(</a:t>
            </a:r>
            <a:r>
              <a:rPr lang="en" altLang="ko-KR" dirty="0">
                <a:latin typeface="나눔스퀘어" panose="020B0600000101010101" pitchFamily="50" charset="-127"/>
                <a:ea typeface="나눔스퀘어" panose="020B0600000101010101" pitchFamily="50" charset="-127"/>
              </a:rPr>
              <a:t>Chrome) “menu</a:t>
            </a:r>
            <a:r>
              <a:rPr lang="ko-KR" altLang="en-US" dirty="0">
                <a:latin typeface="나눔스퀘어" panose="020B0600000101010101" pitchFamily="50" charset="-127"/>
                <a:ea typeface="나눔스퀘어" panose="020B0600000101010101" pitchFamily="50" charset="-127"/>
              </a:rPr>
              <a:t> </a:t>
            </a:r>
            <a:r>
              <a:rPr lang="en-US" altLang="ko-KR" dirty="0">
                <a:latin typeface="나눔스퀘어" panose="020B0600000101010101" pitchFamily="50" charset="-127"/>
                <a:ea typeface="나눔스퀘어" panose="020B0600000101010101" pitchFamily="50" charset="-127"/>
                <a:sym typeface="Wingdings 3" panose="05040102010807070707" pitchFamily="18" charset="2"/>
              </a:rPr>
              <a:t></a:t>
            </a:r>
            <a:r>
              <a:rPr lang="en-US" altLang="ko-KR" dirty="0">
                <a:latin typeface="나눔스퀘어" panose="020B0600000101010101" pitchFamily="50" charset="-127"/>
                <a:ea typeface="나눔스퀘어" panose="020B0600000101010101" pitchFamily="50" charset="-127"/>
              </a:rPr>
              <a:t> </a:t>
            </a:r>
            <a:r>
              <a:rPr lang="en" altLang="ko-KR" dirty="0">
                <a:latin typeface="나눔스퀘어" panose="020B0600000101010101" pitchFamily="50" charset="-127"/>
                <a:ea typeface="나눔스퀘어" panose="020B0600000101010101" pitchFamily="50" charset="-127"/>
              </a:rPr>
              <a:t>More tools </a:t>
            </a:r>
            <a:r>
              <a:rPr lang="en-US" altLang="ko-KR" dirty="0">
                <a:latin typeface="나눔스퀘어" panose="020B0600000101010101" pitchFamily="50" charset="-127"/>
                <a:ea typeface="나눔스퀘어" panose="020B0600000101010101" pitchFamily="50" charset="-127"/>
                <a:sym typeface="Wingdings 3" panose="05040102010807070707" pitchFamily="18" charset="2"/>
              </a:rPr>
              <a:t></a:t>
            </a:r>
            <a:r>
              <a:rPr lang="en" altLang="ko-KR" dirty="0">
                <a:latin typeface="나눔스퀘어" panose="020B0600000101010101" pitchFamily="50" charset="-127"/>
                <a:ea typeface="나눔스퀘어" panose="020B0600000101010101" pitchFamily="50" charset="-127"/>
              </a:rPr>
              <a:t> Save page as …” (</a:t>
            </a:r>
            <a:r>
              <a:rPr lang="ko-KR" altLang="en-US" dirty="0">
                <a:latin typeface="나눔스퀘어" panose="020B0600000101010101" pitchFamily="50" charset="-127"/>
                <a:ea typeface="나눔스퀘어" panose="020B0600000101010101" pitchFamily="50" charset="-127"/>
              </a:rPr>
              <a:t>또는</a:t>
            </a:r>
            <a:r>
              <a:rPr lang="en" altLang="ko-KR" dirty="0">
                <a:latin typeface="나눔스퀘어" panose="020B0600000101010101" pitchFamily="50" charset="-127"/>
                <a:ea typeface="나눔스퀘어" panose="020B0600000101010101" pitchFamily="50" charset="-127"/>
              </a:rPr>
              <a:t> </a:t>
            </a:r>
            <a:r>
              <a:rPr lang="en-US" altLang="ko-KR" dirty="0" err="1">
                <a:latin typeface="나눔스퀘어" panose="020B0600000101010101" pitchFamily="50" charset="-127"/>
                <a:ea typeface="나눔스퀘어" panose="020B0600000101010101" pitchFamily="50" charset="-127"/>
              </a:rPr>
              <a:t>Control+s</a:t>
            </a:r>
            <a:r>
              <a:rPr lang="en-US" altLang="ko-KR" dirty="0">
                <a:latin typeface="나눔스퀘어" panose="020B0600000101010101" pitchFamily="50" charset="-127"/>
                <a:ea typeface="나눔스퀘어" panose="020B0600000101010101" pitchFamily="50" charset="-127"/>
              </a:rPr>
              <a:t>)</a:t>
            </a:r>
          </a:p>
          <a:p>
            <a:pPr>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파일을 다운로드 하여 저장하세요</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lvl="1">
              <a:lnSpc>
                <a:spcPct val="100000"/>
              </a:lnSpc>
              <a:spcBef>
                <a:spcPts val="0"/>
              </a:spcBef>
            </a:pP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메뉴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sym typeface="Wingdings 3" panose="05040102010807070707" pitchFamily="18" charset="2"/>
              </a:rPr>
              <a:t></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More</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tools </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sym typeface="Wingdings 3" panose="05040102010807070707" pitchFamily="18" charset="2"/>
              </a:rPr>
              <a:t></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Save page as … </a:t>
            </a:r>
            <a:r>
              <a:rPr lang="en"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50000"/>
                    <a:lumOff val="50000"/>
                  </a:schemeClr>
                </a:solidFill>
                <a:latin typeface="나눔스퀘어" panose="020B0600000101010101" pitchFamily="50" charset="-127"/>
                <a:ea typeface="나눔스퀘어" panose="020B0600000101010101" pitchFamily="50" charset="-127"/>
              </a:rPr>
              <a:t>또는</a:t>
            </a:r>
            <a:r>
              <a:rPr lang="en"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en-US" altLang="ko-KR" sz="2000" dirty="0" err="1">
                <a:solidFill>
                  <a:schemeClr val="tx1">
                    <a:lumMod val="50000"/>
                    <a:lumOff val="50000"/>
                  </a:schemeClr>
                </a:solidFill>
                <a:latin typeface="나눔스퀘어" panose="020B0600000101010101" pitchFamily="50" charset="-127"/>
                <a:ea typeface="나눔스퀘어" panose="020B0600000101010101" pitchFamily="50" charset="-127"/>
              </a:rPr>
              <a:t>Control+s</a:t>
            </a:r>
            <a:r>
              <a:rPr lang="en-US" altLang="ko-KR" sz="20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lvl="1">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BCF612A9-6600-420F-BA3A-3485DDC8774E}"/>
              </a:ext>
            </a:extLst>
          </p:cNvPr>
          <p:cNvSpPr>
            <a:spLocks noGrp="1"/>
          </p:cNvSpPr>
          <p:nvPr>
            <p:ph type="sldNum" sz="quarter" idx="4"/>
          </p:nvPr>
        </p:nvSpPr>
        <p:spPr/>
        <p:txBody>
          <a:bodyPr/>
          <a:lstStyle/>
          <a:p>
            <a:fld id="{B9154E3B-2790-45AB-9A85-320C4C8F03EA}" type="slidenum">
              <a:rPr lang="ko-KR" altLang="en-US" smtClean="0"/>
              <a:t>7</a:t>
            </a:fld>
            <a:endParaRPr lang="ko-KR" altLang="en-US" dirty="0"/>
          </a:p>
        </p:txBody>
      </p:sp>
      <p:sp>
        <p:nvSpPr>
          <p:cNvPr id="10" name="제목 1">
            <a:extLst>
              <a:ext uri="{FF2B5EF4-FFF2-40B4-BE49-F238E27FC236}">
                <a16:creationId xmlns:a16="http://schemas.microsoft.com/office/drawing/2014/main" id="{3748EE5C-DD2F-D548-AB0E-5592522EE0A0}"/>
              </a:ext>
            </a:extLst>
          </p:cNvPr>
          <p:cNvSpPr>
            <a:spLocks noGrp="1"/>
          </p:cNvSpPr>
          <p:nvPr>
            <p:ph type="title"/>
          </p:nvPr>
        </p:nvSpPr>
        <p:spPr>
          <a:xfrm>
            <a:off x="2170217" y="100185"/>
            <a:ext cx="9920184" cy="1266264"/>
          </a:xfrm>
        </p:spPr>
        <p:txBody>
          <a:bodyPr>
            <a:noAutofit/>
          </a:bodyPr>
          <a:lstStyle/>
          <a:p>
            <a:r>
              <a:rPr lang="en-US" altLang="ko-KR" sz="3600" dirty="0"/>
              <a:t>Prepare</a:t>
            </a:r>
            <a:r>
              <a:rPr lang="ko-KR" altLang="en-US" sz="3600" dirty="0"/>
              <a:t> </a:t>
            </a:r>
            <a:r>
              <a:rPr lang="en-US" altLang="ko-KR" sz="3600" dirty="0"/>
              <a:t>Data</a:t>
            </a:r>
            <a:br>
              <a:rPr lang="en-US" altLang="ko-KR" sz="3600" dirty="0"/>
            </a:br>
            <a:r>
              <a:rPr lang="ko-KR" altLang="en-US" sz="3200" dirty="0">
                <a:solidFill>
                  <a:schemeClr val="tx1">
                    <a:lumMod val="50000"/>
                    <a:lumOff val="50000"/>
                  </a:schemeClr>
                </a:solidFill>
              </a:rPr>
              <a:t>데이터 준비</a:t>
            </a:r>
            <a:endParaRPr lang="ko-KR" altLang="en-US" sz="3600" dirty="0">
              <a:solidFill>
                <a:schemeClr val="tx1">
                  <a:lumMod val="50000"/>
                  <a:lumOff val="50000"/>
                </a:schemeClr>
              </a:solidFill>
            </a:endParaRPr>
          </a:p>
        </p:txBody>
      </p:sp>
      <p:pic>
        <p:nvPicPr>
          <p:cNvPr id="6" name="오디오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5488128"/>
      </p:ext>
    </p:extLst>
  </p:cSld>
  <p:clrMapOvr>
    <a:masterClrMapping/>
  </p:clrMapOvr>
  <mc:AlternateContent xmlns:mc="http://schemas.openxmlformats.org/markup-compatibility/2006" xmlns:p14="http://schemas.microsoft.com/office/powerpoint/2010/main">
    <mc:Choice Requires="p14">
      <p:transition spd="slow" p14:dur="2000" advTm="6511"/>
    </mc:Choice>
    <mc:Fallback xmlns="">
      <p:transition spd="slow" advTm="6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2582D5D-43F3-4BC1-94FE-2E4A8062A47F}"/>
              </a:ext>
            </a:extLst>
          </p:cNvPr>
          <p:cNvSpPr>
            <a:spLocks noGrp="1"/>
          </p:cNvSpPr>
          <p:nvPr>
            <p:ph idx="1"/>
          </p:nvPr>
        </p:nvSpPr>
        <p:spPr>
          <a:xfrm>
            <a:off x="2209800" y="1825625"/>
            <a:ext cx="9144000" cy="927736"/>
          </a:xfrm>
        </p:spPr>
        <p:txBody>
          <a:bodyPr>
            <a:normAutofit fontScale="62500" lnSpcReduction="20000"/>
          </a:bodyPr>
          <a:lstStyle/>
          <a:p>
            <a:pPr>
              <a:lnSpc>
                <a:spcPct val="120000"/>
              </a:lnSpc>
              <a:spcBef>
                <a:spcPts val="0"/>
              </a:spcBef>
            </a:pPr>
            <a:r>
              <a:rPr lang="en" altLang="ko-KR" dirty="0">
                <a:latin typeface="나눔스퀘어" panose="020B0600000101010101" pitchFamily="50" charset="-127"/>
                <a:ea typeface="나눔스퀘어" panose="020B0600000101010101" pitchFamily="50" charset="-127"/>
              </a:rPr>
              <a:t>Keep </a:t>
            </a:r>
            <a:r>
              <a:rPr lang="en-US" altLang="ko-KR" dirty="0">
                <a:latin typeface="나눔스퀘어" panose="020B0600000101010101" pitchFamily="50" charset="-127"/>
                <a:ea typeface="나눔스퀘어" panose="020B0600000101010101" pitchFamily="50" charset="-127"/>
              </a:rPr>
              <a:t>the</a:t>
            </a:r>
            <a:r>
              <a:rPr lang="en" altLang="ko-KR" dirty="0">
                <a:latin typeface="나눔스퀘어" panose="020B0600000101010101" pitchFamily="50" charset="-127"/>
                <a:ea typeface="나눔스퀘어" panose="020B0600000101010101" pitchFamily="50" charset="-127"/>
              </a:rPr>
              <a:t> data files in a folder called “mnist_dataset” next to my IPython notebooks.</a:t>
            </a:r>
            <a:endParaRPr lang="en-US" altLang="ko-KR" dirty="0">
              <a:latin typeface="나눔스퀘어" panose="020B0600000101010101" pitchFamily="50" charset="-127"/>
              <a:ea typeface="나눔스퀘어" panose="020B0600000101010101" pitchFamily="50" charset="-127"/>
            </a:endParaRPr>
          </a:p>
          <a:p>
            <a:pPr>
              <a:lnSpc>
                <a:spcPct val="120000"/>
              </a:lnSpc>
              <a:spcBef>
                <a:spcPts val="0"/>
              </a:spcBef>
            </a:pPr>
            <a:r>
              <a:rPr lang="en-US" altLang="ko-KR" sz="2600" dirty="0" err="1">
                <a:solidFill>
                  <a:schemeClr val="tx1">
                    <a:lumMod val="50000"/>
                    <a:lumOff val="50000"/>
                  </a:schemeClr>
                </a:solidFill>
                <a:latin typeface="나눔스퀘어" panose="020B0600000101010101" pitchFamily="50" charset="-127"/>
                <a:ea typeface="나눔스퀘어" panose="020B0600000101010101" pitchFamily="50" charset="-127"/>
              </a:rPr>
              <a:t>Ipython</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노트북 폴더에 </a:t>
            </a:r>
            <a:r>
              <a:rPr lang="en-US" altLang="ko-KR" sz="2600" dirty="0" err="1">
                <a:solidFill>
                  <a:schemeClr val="tx1">
                    <a:lumMod val="50000"/>
                    <a:lumOff val="50000"/>
                  </a:schemeClr>
                </a:solidFill>
                <a:latin typeface="나눔스퀘어" panose="020B0600000101010101" pitchFamily="50" charset="-127"/>
                <a:ea typeface="나눔스퀘어" panose="020B0600000101010101" pitchFamily="50" charset="-127"/>
              </a:rPr>
              <a:t>mnist_dataset</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이라는 폴더를 만들고 이 폴더 내에 데이터 파일을 저장합니다</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a:extLst>
              <a:ext uri="{FF2B5EF4-FFF2-40B4-BE49-F238E27FC236}">
                <a16:creationId xmlns:a16="http://schemas.microsoft.com/office/drawing/2014/main" id="{EB8A8DC3-9B1D-49BE-8AF3-B2AB6FE6E8E2}"/>
              </a:ext>
            </a:extLst>
          </p:cNvPr>
          <p:cNvSpPr>
            <a:spLocks noGrp="1"/>
          </p:cNvSpPr>
          <p:nvPr>
            <p:ph type="sldNum" sz="quarter" idx="4"/>
          </p:nvPr>
        </p:nvSpPr>
        <p:spPr/>
        <p:txBody>
          <a:bodyPr/>
          <a:lstStyle/>
          <a:p>
            <a:fld id="{B9154E3B-2790-45AB-9A85-320C4C8F03EA}" type="slidenum">
              <a:rPr lang="ko-KR" altLang="en-US" smtClean="0"/>
              <a:t>8</a:t>
            </a:fld>
            <a:endParaRPr lang="ko-KR" altLang="en-US"/>
          </a:p>
        </p:txBody>
      </p:sp>
      <p:pic>
        <p:nvPicPr>
          <p:cNvPr id="8" name="그림 7">
            <a:extLst>
              <a:ext uri="{FF2B5EF4-FFF2-40B4-BE49-F238E27FC236}">
                <a16:creationId xmlns:a16="http://schemas.microsoft.com/office/drawing/2014/main" id="{2C58279F-9CAA-4C92-8DD1-36CB00E43949}"/>
              </a:ext>
            </a:extLst>
          </p:cNvPr>
          <p:cNvPicPr>
            <a:picLocks noChangeAspect="1"/>
          </p:cNvPicPr>
          <p:nvPr/>
        </p:nvPicPr>
        <p:blipFill>
          <a:blip r:embed="rId5"/>
          <a:stretch>
            <a:fillRect/>
          </a:stretch>
        </p:blipFill>
        <p:spPr>
          <a:xfrm>
            <a:off x="3119437" y="2753361"/>
            <a:ext cx="7324725" cy="1314450"/>
          </a:xfrm>
          <a:prstGeom prst="rect">
            <a:avLst/>
          </a:prstGeom>
        </p:spPr>
      </p:pic>
      <p:sp>
        <p:nvSpPr>
          <p:cNvPr id="9" name="내용 개체 틀 2">
            <a:extLst>
              <a:ext uri="{FF2B5EF4-FFF2-40B4-BE49-F238E27FC236}">
                <a16:creationId xmlns:a16="http://schemas.microsoft.com/office/drawing/2014/main" id="{A319526D-59C3-4F0E-AC87-9ED0F508260C}"/>
              </a:ext>
            </a:extLst>
          </p:cNvPr>
          <p:cNvSpPr txBox="1">
            <a:spLocks/>
          </p:cNvSpPr>
          <p:nvPr/>
        </p:nvSpPr>
        <p:spPr>
          <a:xfrm>
            <a:off x="2209799" y="4104640"/>
            <a:ext cx="9523022" cy="927736"/>
          </a:xfrm>
          <a:prstGeom prst="rect">
            <a:avLst/>
          </a:prstGeom>
        </p:spPr>
        <p:txBody>
          <a:bodyPr vert="horz" lIns="91440" tIns="45720" rIns="91440" bIns="45720" rtlCol="0">
            <a:normAutofit fontScale="62500" lnSpcReduction="2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ko-KR" dirty="0">
                <a:latin typeface="나눔스퀘어" panose="020B0600000101010101" pitchFamily="50" charset="-127"/>
                <a:ea typeface="나눔스퀘어" panose="020B0600000101010101" pitchFamily="50" charset="-127"/>
              </a:rPr>
              <a:t>Click the Upload button after drag the data file into the </a:t>
            </a:r>
            <a:r>
              <a:rPr lang="en-US" altLang="ko-KR" dirty="0" err="1">
                <a:latin typeface="나눔스퀘어" panose="020B0600000101010101" pitchFamily="50" charset="-127"/>
                <a:ea typeface="나눔스퀘어" panose="020B0600000101010101" pitchFamily="50" charset="-127"/>
              </a:rPr>
              <a:t>filder</a:t>
            </a:r>
            <a:r>
              <a:rPr lang="en-US" altLang="ko-KR" dirty="0">
                <a:latin typeface="나눔스퀘어" panose="020B0600000101010101" pitchFamily="50" charset="-127"/>
                <a:ea typeface="나눔스퀘어" panose="020B0600000101010101" pitchFamily="50" charset="-127"/>
              </a:rPr>
              <a:t>. Then the data file will be copied.</a:t>
            </a:r>
          </a:p>
          <a:p>
            <a:pPr>
              <a:lnSpc>
                <a:spcPct val="120000"/>
              </a:lnSpc>
              <a:spcBef>
                <a:spcPts val="0"/>
              </a:spcBef>
            </a:pPr>
            <a:r>
              <a:rPr lang="ko-KR" altLang="en-US" sz="2500" dirty="0">
                <a:solidFill>
                  <a:schemeClr val="tx1">
                    <a:lumMod val="50000"/>
                    <a:lumOff val="50000"/>
                  </a:schemeClr>
                </a:solidFill>
                <a:latin typeface="나눔스퀘어" panose="020B0600000101010101" pitchFamily="50" charset="-127"/>
                <a:ea typeface="나눔스퀘어" panose="020B0600000101010101" pitchFamily="50" charset="-127"/>
              </a:rPr>
              <a:t>폴더에 들어가서 데이터 파일을 끌어다 놓고 </a:t>
            </a:r>
            <a:r>
              <a:rPr lang="en-US" altLang="ko-KR" sz="2500" dirty="0">
                <a:solidFill>
                  <a:schemeClr val="tx1">
                    <a:lumMod val="50000"/>
                    <a:lumOff val="50000"/>
                  </a:schemeClr>
                </a:solidFill>
                <a:latin typeface="나눔스퀘어" panose="020B0600000101010101" pitchFamily="50" charset="-127"/>
                <a:ea typeface="나눔스퀘어" panose="020B0600000101010101" pitchFamily="50" charset="-127"/>
              </a:rPr>
              <a:t>Upload </a:t>
            </a:r>
            <a:r>
              <a:rPr lang="ko-KR" altLang="en-US" sz="2500" dirty="0">
                <a:solidFill>
                  <a:schemeClr val="tx1">
                    <a:lumMod val="50000"/>
                    <a:lumOff val="50000"/>
                  </a:schemeClr>
                </a:solidFill>
                <a:latin typeface="나눔스퀘어" panose="020B0600000101010101" pitchFamily="50" charset="-127"/>
                <a:ea typeface="나눔스퀘어" panose="020B0600000101010101" pitchFamily="50" charset="-127"/>
              </a:rPr>
              <a:t>버튼을 누르면 데이터 파일이 복사됩니다</a:t>
            </a:r>
            <a:r>
              <a:rPr lang="en-US" altLang="ko-KR" sz="25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pic>
        <p:nvPicPr>
          <p:cNvPr id="10" name="그림 9">
            <a:extLst>
              <a:ext uri="{FF2B5EF4-FFF2-40B4-BE49-F238E27FC236}">
                <a16:creationId xmlns:a16="http://schemas.microsoft.com/office/drawing/2014/main" id="{70E31A5A-4885-4AFD-9E2D-618C680BD676}"/>
              </a:ext>
            </a:extLst>
          </p:cNvPr>
          <p:cNvPicPr>
            <a:picLocks noChangeAspect="1"/>
          </p:cNvPicPr>
          <p:nvPr/>
        </p:nvPicPr>
        <p:blipFill>
          <a:blip r:embed="rId6"/>
          <a:stretch>
            <a:fillRect/>
          </a:stretch>
        </p:blipFill>
        <p:spPr>
          <a:xfrm>
            <a:off x="3119437" y="5027298"/>
            <a:ext cx="7353300" cy="1238250"/>
          </a:xfrm>
          <a:prstGeom prst="rect">
            <a:avLst/>
          </a:prstGeom>
        </p:spPr>
      </p:pic>
      <p:sp>
        <p:nvSpPr>
          <p:cNvPr id="11" name="제목 1">
            <a:extLst>
              <a:ext uri="{FF2B5EF4-FFF2-40B4-BE49-F238E27FC236}">
                <a16:creationId xmlns:a16="http://schemas.microsoft.com/office/drawing/2014/main" id="{05DF50BC-B30A-8540-BF89-5B25338BE98C}"/>
              </a:ext>
            </a:extLst>
          </p:cNvPr>
          <p:cNvSpPr>
            <a:spLocks noGrp="1"/>
          </p:cNvSpPr>
          <p:nvPr>
            <p:ph type="title"/>
          </p:nvPr>
        </p:nvSpPr>
        <p:spPr>
          <a:xfrm>
            <a:off x="2209799" y="95493"/>
            <a:ext cx="9880601" cy="1266264"/>
          </a:xfrm>
        </p:spPr>
        <p:txBody>
          <a:bodyPr>
            <a:noAutofit/>
          </a:bodyPr>
          <a:lstStyle/>
          <a:p>
            <a:r>
              <a:rPr lang="en-US" altLang="ko-KR" sz="3600" dirty="0"/>
              <a:t>Prepare</a:t>
            </a:r>
            <a:r>
              <a:rPr lang="ko-KR" altLang="en-US" sz="3600" dirty="0"/>
              <a:t> </a:t>
            </a:r>
            <a:r>
              <a:rPr lang="en-US" altLang="ko-KR" sz="3600" dirty="0"/>
              <a:t>Data</a:t>
            </a:r>
            <a:br>
              <a:rPr lang="en-US" altLang="ko-KR" sz="3600" dirty="0"/>
            </a:br>
            <a:r>
              <a:rPr lang="ko-KR" altLang="en-US" sz="3200" dirty="0">
                <a:solidFill>
                  <a:schemeClr val="tx1">
                    <a:lumMod val="50000"/>
                    <a:lumOff val="50000"/>
                  </a:schemeClr>
                </a:solidFill>
              </a:rPr>
              <a:t>데이터 준비</a:t>
            </a:r>
            <a:endParaRPr lang="ko-KR" altLang="en-US" sz="3600" dirty="0">
              <a:solidFill>
                <a:schemeClr val="tx1">
                  <a:lumMod val="50000"/>
                  <a:lumOff val="50000"/>
                </a:schemeClr>
              </a:solidFill>
            </a:endParaRPr>
          </a:p>
        </p:txBody>
      </p:sp>
      <p:pic>
        <p:nvPicPr>
          <p:cNvPr id="2" name="오디오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32738293"/>
      </p:ext>
    </p:extLst>
  </p:cSld>
  <p:clrMapOvr>
    <a:masterClrMapping/>
  </p:clrMapOvr>
  <mc:AlternateContent xmlns:mc="http://schemas.openxmlformats.org/markup-compatibility/2006" xmlns:p14="http://schemas.microsoft.com/office/powerpoint/2010/main">
    <mc:Choice Requires="p14">
      <p:transition spd="slow" p14:dur="2000" advTm="12426"/>
    </mc:Choice>
    <mc:Fallback xmlns="">
      <p:transition spd="slow" advTm="12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F40C468-7EDA-4BCA-A4A0-5D7F44D3923B}"/>
              </a:ext>
            </a:extLst>
          </p:cNvPr>
          <p:cNvSpPr>
            <a:spLocks noGrp="1"/>
          </p:cNvSpPr>
          <p:nvPr>
            <p:ph idx="1"/>
          </p:nvPr>
        </p:nvSpPr>
        <p:spPr>
          <a:xfrm>
            <a:off x="2209800" y="1825625"/>
            <a:ext cx="9144000" cy="2177416"/>
          </a:xfrm>
        </p:spPr>
        <p:txBody>
          <a:bodyPr>
            <a:normAutofit fontScale="70000" lnSpcReduction="20000"/>
          </a:bodyPr>
          <a:lstStyle/>
          <a:p>
            <a:pPr>
              <a:lnSpc>
                <a:spcPct val="120000"/>
              </a:lnSpc>
              <a:spcBef>
                <a:spcPts val="0"/>
              </a:spcBef>
            </a:pPr>
            <a:r>
              <a:rPr lang="en" altLang="ko-KR" dirty="0">
                <a:latin typeface="나눔스퀘어" panose="020B0600000101010101" pitchFamily="50" charset="-127"/>
                <a:ea typeface="나눔스퀘어" panose="020B0600000101010101" pitchFamily="50" charset="-127"/>
              </a:rPr>
              <a:t>Before we can do anything with the data, like plotting it or training a neural network with it, we need to find a way to get at it from our Python code </a:t>
            </a:r>
            <a:endParaRPr lang="en-US" altLang="ko-KR" dirty="0">
              <a:latin typeface="나눔스퀘어" panose="020B0600000101010101" pitchFamily="50" charset="-127"/>
              <a:ea typeface="나눔스퀘어" panose="020B0600000101010101" pitchFamily="50" charset="-127"/>
            </a:endParaRP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데이터의 내용을 보거나 신경망을 학습시키는 등의 작업을 하기 전에 우선 해야 할 일은 </a:t>
            </a:r>
            <a:r>
              <a:rPr lang="ko-KR" altLang="en-US" sz="2600" dirty="0" err="1">
                <a:solidFill>
                  <a:schemeClr val="tx1">
                    <a:lumMod val="50000"/>
                    <a:lumOff val="50000"/>
                  </a:schemeClr>
                </a:solidFill>
                <a:latin typeface="나눔스퀘어" panose="020B0600000101010101" pitchFamily="50" charset="-127"/>
                <a:ea typeface="나눔스퀘어" panose="020B0600000101010101" pitchFamily="50" charset="-127"/>
              </a:rPr>
              <a:t>파이썬</a:t>
            </a: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 코드가 이 데이터에 접근 할 수 있도록 하는 것입니다</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20000"/>
              </a:lnSpc>
              <a:spcBef>
                <a:spcPts val="0"/>
              </a:spcBef>
            </a:pPr>
            <a:endPar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20000"/>
              </a:lnSpc>
              <a:spcBef>
                <a:spcPts val="0"/>
              </a:spcBef>
            </a:pPr>
            <a:r>
              <a:rPr lang="en" altLang="ko-KR" dirty="0">
                <a:latin typeface="나눔스퀘어" panose="020B0600000101010101" pitchFamily="50" charset="-127"/>
                <a:ea typeface="나눔스퀘어" panose="020B0600000101010101" pitchFamily="50" charset="-127"/>
              </a:rPr>
              <a:t>Opening a file and getting its content is really easy in Python. </a:t>
            </a:r>
            <a:endParaRPr lang="en-US" altLang="ko-KR" dirty="0">
              <a:latin typeface="나눔스퀘어" panose="020B0600000101010101" pitchFamily="50" charset="-127"/>
              <a:ea typeface="나눔스퀘어" panose="020B0600000101010101" pitchFamily="50" charset="-127"/>
            </a:endParaRPr>
          </a:p>
          <a:p>
            <a:pPr>
              <a:lnSpc>
                <a:spcPct val="120000"/>
              </a:lnSpc>
              <a:spcBef>
                <a:spcPts val="0"/>
              </a:spcBef>
            </a:pPr>
            <a:r>
              <a:rPr lang="ko-KR" altLang="en-US" sz="2600" dirty="0" err="1">
                <a:solidFill>
                  <a:schemeClr val="tx1">
                    <a:lumMod val="50000"/>
                    <a:lumOff val="50000"/>
                  </a:schemeClr>
                </a:solidFill>
                <a:latin typeface="나눔스퀘어" panose="020B0600000101010101" pitchFamily="50" charset="-127"/>
                <a:ea typeface="나눔스퀘어" panose="020B0600000101010101" pitchFamily="50" charset="-127"/>
              </a:rPr>
              <a:t>파이썬에서</a:t>
            </a:r>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 파일을 열고 내용을 확인하는 것은 매우 쉽습니다</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4E2D4BA0-7C6E-4982-95D0-3A5F4EF2D9BA}"/>
              </a:ext>
            </a:extLst>
          </p:cNvPr>
          <p:cNvSpPr>
            <a:spLocks noGrp="1"/>
          </p:cNvSpPr>
          <p:nvPr>
            <p:ph type="sldNum" sz="quarter" idx="4"/>
          </p:nvPr>
        </p:nvSpPr>
        <p:spPr/>
        <p:txBody>
          <a:bodyPr/>
          <a:lstStyle/>
          <a:p>
            <a:fld id="{B9154E3B-2790-45AB-9A85-320C4C8F03EA}" type="slidenum">
              <a:rPr lang="ko-KR" altLang="en-US" smtClean="0"/>
              <a:t>9</a:t>
            </a:fld>
            <a:endParaRPr lang="ko-KR" altLang="en-US"/>
          </a:p>
        </p:txBody>
      </p:sp>
      <p:pic>
        <p:nvPicPr>
          <p:cNvPr id="5" name="그림 4">
            <a:extLst>
              <a:ext uri="{FF2B5EF4-FFF2-40B4-BE49-F238E27FC236}">
                <a16:creationId xmlns:a16="http://schemas.microsoft.com/office/drawing/2014/main" id="{AD496C6D-861B-483E-9723-DB0054FC52E0}"/>
              </a:ext>
            </a:extLst>
          </p:cNvPr>
          <p:cNvPicPr>
            <a:picLocks noChangeAspect="1"/>
          </p:cNvPicPr>
          <p:nvPr/>
        </p:nvPicPr>
        <p:blipFill>
          <a:blip r:embed="rId5"/>
          <a:stretch>
            <a:fillRect/>
          </a:stretch>
        </p:blipFill>
        <p:spPr>
          <a:xfrm>
            <a:off x="2209800" y="4436256"/>
            <a:ext cx="9772650" cy="985838"/>
          </a:xfrm>
          <a:prstGeom prst="rect">
            <a:avLst/>
          </a:prstGeom>
        </p:spPr>
      </p:pic>
      <p:sp>
        <p:nvSpPr>
          <p:cNvPr id="8" name="제목 1">
            <a:extLst>
              <a:ext uri="{FF2B5EF4-FFF2-40B4-BE49-F238E27FC236}">
                <a16:creationId xmlns:a16="http://schemas.microsoft.com/office/drawing/2014/main" id="{E31EBC0F-310C-B34C-B1AD-2E1B38645AD7}"/>
              </a:ext>
            </a:extLst>
          </p:cNvPr>
          <p:cNvSpPr>
            <a:spLocks noGrp="1"/>
          </p:cNvSpPr>
          <p:nvPr>
            <p:ph type="title"/>
          </p:nvPr>
        </p:nvSpPr>
        <p:spPr>
          <a:xfrm>
            <a:off x="2209801" y="126146"/>
            <a:ext cx="9880600" cy="1266264"/>
          </a:xfrm>
        </p:spPr>
        <p:txBody>
          <a:bodyPr>
            <a:noAutofit/>
          </a:bodyPr>
          <a:lstStyle/>
          <a:p>
            <a:r>
              <a:rPr lang="en-US" altLang="ko-KR" sz="3600" dirty="0"/>
              <a:t>File Access</a:t>
            </a:r>
            <a:br>
              <a:rPr lang="en-US" altLang="ko-KR" sz="3600" dirty="0"/>
            </a:br>
            <a:r>
              <a:rPr lang="ko-KR" altLang="en-US" sz="3200" dirty="0">
                <a:solidFill>
                  <a:schemeClr val="tx1">
                    <a:lumMod val="50000"/>
                    <a:lumOff val="50000"/>
                  </a:schemeClr>
                </a:solidFill>
              </a:rPr>
              <a:t>파일 접근</a:t>
            </a:r>
            <a:endParaRPr lang="ko-KR" altLang="en-US" sz="3600" dirty="0">
              <a:solidFill>
                <a:schemeClr val="tx1">
                  <a:lumMod val="50000"/>
                  <a:lumOff val="50000"/>
                </a:schemeClr>
              </a:solidFill>
            </a:endParaRPr>
          </a:p>
        </p:txBody>
      </p:sp>
      <p:pic>
        <p:nvPicPr>
          <p:cNvPr id="27" name="오디오 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60398802"/>
      </p:ext>
    </p:extLst>
  </p:cSld>
  <p:clrMapOvr>
    <a:masterClrMapping/>
  </p:clrMapOvr>
  <mc:AlternateContent xmlns:mc="http://schemas.openxmlformats.org/markup-compatibility/2006" xmlns:p14="http://schemas.microsoft.com/office/powerpoint/2010/main">
    <mc:Choice Requires="p14">
      <p:transition spd="slow" p14:dur="2000" advTm="110098"/>
    </mc:Choice>
    <mc:Fallback xmlns="">
      <p:transition spd="slow" advTm="110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3899</TotalTime>
  <Words>4004</Words>
  <Application>Microsoft Office PowerPoint</Application>
  <PresentationFormat>와이드스크린</PresentationFormat>
  <Paragraphs>405</Paragraphs>
  <Slides>35</Slides>
  <Notes>34</Notes>
  <HiddenSlides>0</HiddenSlides>
  <MMClips>25</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35</vt:i4>
      </vt:variant>
    </vt:vector>
  </HeadingPairs>
  <TitlesOfParts>
    <vt:vector size="44" baseType="lpstr">
      <vt:lpstr>Arial</vt:lpstr>
      <vt:lpstr>MS PGothic</vt:lpstr>
      <vt:lpstr>Wingdings</vt:lpstr>
      <vt:lpstr>Wingdings 3</vt:lpstr>
      <vt:lpstr>나눔바른고딕</vt:lpstr>
      <vt:lpstr>나눔스퀘어</vt:lpstr>
      <vt:lpstr>나눔스퀘어 Bold</vt:lpstr>
      <vt:lpstr>맑은 고딕</vt:lpstr>
      <vt:lpstr>1_Office 테마</vt:lpstr>
      <vt:lpstr>Chapter 21 The MNIST Dataset of Handwritten Numbers  MNIST 손글씨 데이터 인식</vt:lpstr>
      <vt:lpstr>The MNIST Dataset of Handwritten Numbers  MNIST 손글씨 데이터 인식하기</vt:lpstr>
      <vt:lpstr>The MNIST Dataset of Handwritten Numbers  MNIST 손글씨 데이터 인식하기</vt:lpstr>
      <vt:lpstr>MNIST CSV Files MNIST CSV 파일</vt:lpstr>
      <vt:lpstr>MNIST 데이터 세트 MNIST Data Set</vt:lpstr>
      <vt:lpstr>CSV Files CSV 파일</vt:lpstr>
      <vt:lpstr>Prepare Data 데이터 준비</vt:lpstr>
      <vt:lpstr>Prepare Data 데이터 준비</vt:lpstr>
      <vt:lpstr>File Access 파일 접근</vt:lpstr>
      <vt:lpstr>File Access 파일 접근</vt:lpstr>
      <vt:lpstr>Visualize MNIST Data MNIST 데이터 시각화</vt:lpstr>
      <vt:lpstr>Preparing the MNIST Training Data  MNIST 학습 데이터 준비하기</vt:lpstr>
      <vt:lpstr>Preparing the MNIST Training Data  MNIST 학습 데이터 준비하기</vt:lpstr>
      <vt:lpstr>Preparing the MNIST Training Data  MNIST 학습 데이터 준비하기</vt:lpstr>
      <vt:lpstr>Preparing the MNIST Training Data  MNIST 학습 데이터 준비하기</vt:lpstr>
      <vt:lpstr>Preparing the MNIST Training Data  MNIST 학습 데이터 준비하기</vt:lpstr>
      <vt:lpstr>Preparing the MNIST Training Data  MNIST 학습 데이터 준비하기</vt:lpstr>
      <vt:lpstr>Preparing the MNIST Training Data  MNIST 학습 데이터 준비하기</vt:lpstr>
      <vt:lpstr>Preparing the MNIST Training Data  MNIST 학습 데이터 준비하기</vt:lpstr>
      <vt:lpstr>Preparing the MNIST Training Data  MNIST 학습 데이터 준비하기</vt:lpstr>
      <vt:lpstr>Testing the Network  신경망 테스트하기</vt:lpstr>
      <vt:lpstr>Testing the Network  신경망 테스트하기</vt:lpstr>
      <vt:lpstr>Training and Testing with the Full Datasets  전체 데이터를 이용해 학습 및 테스트하기</vt:lpstr>
      <vt:lpstr>Improve Neural network by Tweaking the Learning Rate  학습률 변경을 통한 신경망의 개선</vt:lpstr>
      <vt:lpstr>Improve Neural network by Tweaking the Learning Rate  학습률 변경을 통한 신경망의 개선</vt:lpstr>
      <vt:lpstr>Improve Neural network by Doing Multiple Runs  여러 번 수행을 통한 신경망의 개선</vt:lpstr>
      <vt:lpstr>Improve Neural network by Doing Multiple Runs  여러 번 수행을 통한 신경망의 개선</vt:lpstr>
      <vt:lpstr>Improve Neural network by Doing Multiple Runs  여러 번 수행을 통한 신경망의 개선</vt:lpstr>
      <vt:lpstr>Change Network Shape  신경망 구조 변경하기</vt:lpstr>
      <vt:lpstr>Final code 최종 코드</vt:lpstr>
      <vt:lpstr>Final code 최종 코드</vt:lpstr>
      <vt:lpstr>Final code 최종 코드</vt:lpstr>
      <vt:lpstr>Final code 최종 코드</vt:lpstr>
      <vt:lpstr>Final code 최종 코드</vt:lpstr>
      <vt:lpstr>(NNLab2) MNIST NN Add One More Hidden Layer (NNLab2) MNIST NN 은닉 계층 추가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MNIST 손글씨 데이터 인식</dc:title>
  <dc:creator>송 현석</dc:creator>
  <cp:lastModifiedBy>mysung</cp:lastModifiedBy>
  <cp:revision>406</cp:revision>
  <dcterms:created xsi:type="dcterms:W3CDTF">2018-07-31T03:23:39Z</dcterms:created>
  <dcterms:modified xsi:type="dcterms:W3CDTF">2021-03-23T04:17:33Z</dcterms:modified>
</cp:coreProperties>
</file>